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Arial Bold" charset="1" panose="020B0802020202020204"/>
      <p:regular r:id="rId46"/>
    </p:embeddedFont>
    <p:embeddedFont>
      <p:font typeface="Daydream" charset="1" panose="00000000000000000000"/>
      <p:regular r:id="rId47"/>
    </p:embeddedFont>
    <p:embeddedFont>
      <p:font typeface="Old Standard Bold" charset="1" panose="02040503050505020303"/>
      <p:regular r:id="rId48"/>
    </p:embeddedFont>
    <p:embeddedFont>
      <p:font typeface="Arial" charset="1" panose="020B0502020202020204"/>
      <p:regular r:id="rId49"/>
    </p:embeddedFont>
    <p:embeddedFont>
      <p:font typeface="Questrial" charset="1" panose="02000000000000000000"/>
      <p:regular r:id="rId50"/>
    </p:embeddedFont>
    <p:embeddedFont>
      <p:font typeface="Raleway Bold" charset="1" panose="020B0803030101060003"/>
      <p:regular r:id="rId51"/>
    </p:embeddedFont>
    <p:embeddedFont>
      <p:font typeface="Raleway" charset="1" panose="020B0503030101060003"/>
      <p:regular r:id="rId52"/>
    </p:embeddedFont>
    <p:embeddedFont>
      <p:font typeface="Arial Bold Italics" charset="1" panose="020B0802020202090204"/>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29.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4.png" Type="http://schemas.openxmlformats.org/officeDocument/2006/relationships/image"/><Relationship Id="rId9" Target="../media/image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2.png" Type="http://schemas.openxmlformats.org/officeDocument/2006/relationships/image"/><Relationship Id="rId3" Target="../media/image33.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4.png" Type="http://schemas.openxmlformats.org/officeDocument/2006/relationships/image"/><Relationship Id="rId13" Target="../media/image5.svg" Type="http://schemas.openxmlformats.org/officeDocument/2006/relationships/image"/><Relationship Id="rId14" Target="../media/image6.png" Type="http://schemas.openxmlformats.org/officeDocument/2006/relationships/image"/><Relationship Id="rId15" Target="../media/image7.svg" Type="http://schemas.openxmlformats.org/officeDocument/2006/relationships/image"/><Relationship Id="rId16" Target="../media/image8.png" Type="http://schemas.openxmlformats.org/officeDocument/2006/relationships/image"/><Relationship Id="rId17" Target="../media/image9.svg" Type="http://schemas.openxmlformats.org/officeDocument/2006/relationships/image"/><Relationship Id="rId18" Target="../media/image10.png" Type="http://schemas.openxmlformats.org/officeDocument/2006/relationships/image"/><Relationship Id="rId19" Target="../media/image11.svg" Type="http://schemas.openxmlformats.org/officeDocument/2006/relationships/image"/><Relationship Id="rId2" Target="../media/image14.png" Type="http://schemas.openxmlformats.org/officeDocument/2006/relationships/image"/><Relationship Id="rId20" Target="../media/image12.png" Type="http://schemas.openxmlformats.org/officeDocument/2006/relationships/image"/><Relationship Id="rId21"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0.png" Type="http://schemas.openxmlformats.org/officeDocument/2006/relationships/image"/><Relationship Id="rId3" Target="../media/image41.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25.png" Type="http://schemas.openxmlformats.org/officeDocument/2006/relationships/image"/><Relationship Id="rId3" Target="../media/image26.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190434"/>
            <a:ext cx="18288000" cy="12161520"/>
          </a:xfrm>
          <a:custGeom>
            <a:avLst/>
            <a:gdLst/>
            <a:ahLst/>
            <a:cxnLst/>
            <a:rect r="r" b="b" t="t" l="l"/>
            <a:pathLst>
              <a:path h="12161520" w="18288000">
                <a:moveTo>
                  <a:pt x="0" y="0"/>
                </a:moveTo>
                <a:lnTo>
                  <a:pt x="18288000" y="0"/>
                </a:lnTo>
                <a:lnTo>
                  <a:pt x="18288000" y="12161519"/>
                </a:lnTo>
                <a:lnTo>
                  <a:pt x="0" y="12161519"/>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b="true" sz="8012" spc="360">
                <a:solidFill>
                  <a:srgbClr val="0DA33B"/>
                </a:solidFill>
                <a:latin typeface="Arial Bold"/>
                <a:ea typeface="Arial Bold"/>
                <a:cs typeface="Arial Bold"/>
                <a:sym typeface="Arial Bold"/>
              </a:rPr>
              <a:t>EARLY CHRISTIAN IRELAND</a:t>
            </a:r>
          </a:p>
        </p:txBody>
      </p:sp>
      <p:sp>
        <p:nvSpPr>
          <p:cNvPr name="TextBox 5" id="5"/>
          <p:cNvSpPr txBox="true"/>
          <p:nvPr/>
        </p:nvSpPr>
        <p:spPr>
          <a:xfrm rot="0">
            <a:off x="351801" y="3676203"/>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early christian ireland</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1582757"/>
            <a:ext cx="16253460" cy="7121486"/>
          </a:xfrm>
          <a:custGeom>
            <a:avLst/>
            <a:gdLst/>
            <a:ahLst/>
            <a:cxnLst/>
            <a:rect r="r" b="b" t="t" l="l"/>
            <a:pathLst>
              <a:path h="7121486" w="16253460">
                <a:moveTo>
                  <a:pt x="0" y="0"/>
                </a:moveTo>
                <a:lnTo>
                  <a:pt x="16253460" y="0"/>
                </a:lnTo>
                <a:lnTo>
                  <a:pt x="16253460" y="7121486"/>
                </a:lnTo>
                <a:lnTo>
                  <a:pt x="0" y="7121486"/>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9" id="9"/>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
        <p:nvSpPr>
          <p:cNvPr name="TextBox 17" id="1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The layout of an early Irish monastery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6124574"/>
            <a:ext cx="7804977" cy="3419767"/>
          </a:xfrm>
          <a:custGeom>
            <a:avLst/>
            <a:gdLst/>
            <a:ahLst/>
            <a:cxnLst/>
            <a:rect r="r" b="b" t="t" l="l"/>
            <a:pathLst>
              <a:path h="3419767" w="7804977">
                <a:moveTo>
                  <a:pt x="0" y="0"/>
                </a:moveTo>
                <a:lnTo>
                  <a:pt x="7804977" y="0"/>
                </a:lnTo>
                <a:lnTo>
                  <a:pt x="7804977" y="3419766"/>
                </a:lnTo>
                <a:lnTo>
                  <a:pt x="0" y="3419766"/>
                </a:lnTo>
                <a:lnTo>
                  <a:pt x="0" y="0"/>
                </a:lnTo>
                <a:close/>
              </a:path>
            </a:pathLst>
          </a:custGeom>
          <a:blipFill>
            <a:blip r:embed="rId2"/>
            <a:stretch>
              <a:fillRect l="0" t="0" r="0" b="0"/>
            </a:stretch>
          </a:blipFill>
        </p:spPr>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The layout of an early Irish monastery</a:t>
            </a:r>
          </a:p>
        </p:txBody>
      </p:sp>
      <p:sp>
        <p:nvSpPr>
          <p:cNvPr name="TextBox 8" id="8"/>
          <p:cNvSpPr txBox="true"/>
          <p:nvPr/>
        </p:nvSpPr>
        <p:spPr>
          <a:xfrm rot="0">
            <a:off x="1028700" y="2149474"/>
            <a:ext cx="7804977" cy="2967989"/>
          </a:xfrm>
          <a:prstGeom prst="rect">
            <a:avLst/>
          </a:prstGeom>
        </p:spPr>
        <p:txBody>
          <a:bodyPr anchor="t" rtlCol="false" tIns="0" lIns="0" bIns="0" rIns="0">
            <a:spAutoFit/>
          </a:bodyPr>
          <a:lstStyle/>
          <a:p>
            <a:pPr algn="l" marL="518165" indent="-259082" lvl="1">
              <a:lnSpc>
                <a:spcPts val="3360"/>
              </a:lnSpc>
              <a:buFont typeface="Arial"/>
              <a:buChar char="•"/>
            </a:pPr>
            <a:r>
              <a:rPr lang="en-US" sz="2400">
                <a:solidFill>
                  <a:srgbClr val="000000"/>
                </a:solidFill>
                <a:latin typeface="Arial"/>
                <a:ea typeface="Arial"/>
                <a:cs typeface="Arial"/>
                <a:sym typeface="Arial"/>
              </a:rPr>
              <a:t>The oratory (church) – made of wood or stone – was where monks attended Mass or prayed.</a:t>
            </a:r>
          </a:p>
          <a:p>
            <a:pPr algn="l" marL="518165" indent="-259082" lvl="1">
              <a:lnSpc>
                <a:spcPts val="3360"/>
              </a:lnSpc>
              <a:buFont typeface="Arial"/>
              <a:buChar char="•"/>
            </a:pPr>
            <a:r>
              <a:rPr lang="en-US" sz="2400">
                <a:solidFill>
                  <a:srgbClr val="000000"/>
                </a:solidFill>
                <a:latin typeface="Arial"/>
                <a:ea typeface="Arial"/>
                <a:cs typeface="Arial"/>
                <a:sym typeface="Arial"/>
              </a:rPr>
              <a:t>The scriptorium was where manuscripts were copied by hand and illustrated.</a:t>
            </a:r>
          </a:p>
          <a:p>
            <a:pPr algn="l" marL="518165" indent="-259082" lvl="1">
              <a:lnSpc>
                <a:spcPts val="3360"/>
              </a:lnSpc>
              <a:buFont typeface="Arial"/>
              <a:buChar char="•"/>
            </a:pPr>
            <a:r>
              <a:rPr lang="en-US" sz="2400">
                <a:solidFill>
                  <a:srgbClr val="000000"/>
                </a:solidFill>
                <a:latin typeface="Arial"/>
                <a:ea typeface="Arial"/>
                <a:cs typeface="Arial"/>
                <a:sym typeface="Arial"/>
              </a:rPr>
              <a:t>A manuscript is a book written by hand. The monks who did this work were called scribes.</a:t>
            </a:r>
          </a:p>
          <a:p>
            <a:pPr algn="l" marL="518165" indent="-259082" lvl="1">
              <a:lnSpc>
                <a:spcPts val="3360"/>
              </a:lnSpc>
              <a:buFont typeface="Arial"/>
              <a:buChar char="•"/>
            </a:pPr>
            <a:r>
              <a:rPr lang="en-US" sz="2400">
                <a:solidFill>
                  <a:srgbClr val="000000"/>
                </a:solidFill>
                <a:latin typeface="Arial"/>
                <a:ea typeface="Arial"/>
                <a:cs typeface="Arial"/>
                <a:sym typeface="Arial"/>
              </a:rPr>
              <a:t>The refectory was where the monks ate their meals.</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1" id="11"/>
          <p:cNvSpPr txBox="true"/>
          <p:nvPr/>
        </p:nvSpPr>
        <p:spPr>
          <a:xfrm rot="0">
            <a:off x="8833677" y="2149474"/>
            <a:ext cx="7804977" cy="7578089"/>
          </a:xfrm>
          <a:prstGeom prst="rect">
            <a:avLst/>
          </a:prstGeom>
        </p:spPr>
        <p:txBody>
          <a:bodyPr anchor="t" rtlCol="false" tIns="0" lIns="0" bIns="0" rIns="0">
            <a:spAutoFit/>
          </a:bodyPr>
          <a:lstStyle/>
          <a:p>
            <a:pPr algn="l" marL="518165" indent="-259082" lvl="1">
              <a:lnSpc>
                <a:spcPts val="3360"/>
              </a:lnSpc>
              <a:buFont typeface="Arial"/>
              <a:buChar char="•"/>
            </a:pPr>
            <a:r>
              <a:rPr lang="en-US" sz="2400">
                <a:solidFill>
                  <a:srgbClr val="000000"/>
                </a:solidFill>
                <a:latin typeface="Arial"/>
                <a:ea typeface="Arial"/>
                <a:cs typeface="Arial"/>
                <a:sym typeface="Arial"/>
              </a:rPr>
              <a:t>The round tower was a bell tower and a safe place for people (and treasures) if the monastery came under attack. </a:t>
            </a:r>
            <a:r>
              <a:rPr lang="en-US" sz="2400">
                <a:solidFill>
                  <a:srgbClr val="000000"/>
                </a:solidFill>
                <a:latin typeface="Arial"/>
                <a:ea typeface="Arial"/>
                <a:cs typeface="Arial"/>
                <a:sym typeface="Arial"/>
              </a:rPr>
              <a:t>The door was many meters above ground and could not be reached without a ladder. Its few windows were very high up so that a lookout could spot attackers and access would be difficult. Many round towers are still visible in Ireland, including: Glendalough in Co. Wicklow, Kells in Co. Meath, Ardmore in Co. Waterford, Clonmacnoise in Co. Offaly.</a:t>
            </a:r>
          </a:p>
          <a:p>
            <a:pPr algn="l" marL="518165" indent="-259082" lvl="1">
              <a:lnSpc>
                <a:spcPts val="3360"/>
              </a:lnSpc>
              <a:buFont typeface="Arial"/>
              <a:buChar char="•"/>
            </a:pPr>
            <a:r>
              <a:rPr lang="en-US" sz="2400">
                <a:solidFill>
                  <a:srgbClr val="000000"/>
                </a:solidFill>
                <a:latin typeface="Arial"/>
                <a:ea typeface="Arial"/>
                <a:cs typeface="Arial"/>
                <a:sym typeface="Arial"/>
              </a:rPr>
              <a:t>Large monasteries had a guesthouse for travellers or visiting tradesmen.</a:t>
            </a:r>
          </a:p>
          <a:p>
            <a:pPr algn="l" marL="518165" indent="-259082" lvl="1">
              <a:lnSpc>
                <a:spcPts val="3360"/>
              </a:lnSpc>
              <a:buFont typeface="Arial"/>
              <a:buChar char="•"/>
            </a:pPr>
            <a:r>
              <a:rPr lang="en-US" sz="2400">
                <a:solidFill>
                  <a:srgbClr val="000000"/>
                </a:solidFill>
                <a:latin typeface="Arial"/>
                <a:ea typeface="Arial"/>
                <a:cs typeface="Arial"/>
                <a:sym typeface="Arial"/>
              </a:rPr>
              <a:t>All monasteries had fields to grow crops and graze animals.</a:t>
            </a:r>
          </a:p>
          <a:p>
            <a:pPr algn="l" marL="518165" indent="-259082" lvl="1">
              <a:lnSpc>
                <a:spcPts val="3360"/>
              </a:lnSpc>
              <a:buFont typeface="Arial"/>
              <a:buChar char="•"/>
            </a:pPr>
            <a:r>
              <a:rPr lang="en-US" sz="2400">
                <a:solidFill>
                  <a:srgbClr val="000000"/>
                </a:solidFill>
                <a:latin typeface="Arial"/>
                <a:ea typeface="Arial"/>
                <a:cs typeface="Arial"/>
                <a:sym typeface="Arial"/>
              </a:rPr>
              <a:t>There was a cemetery (graveyard) for the monks’ simple graves.</a:t>
            </a:r>
          </a:p>
          <a:p>
            <a:pPr algn="l" marL="518165" indent="-259082" lvl="1">
              <a:lnSpc>
                <a:spcPts val="3360"/>
              </a:lnSpc>
              <a:buFont typeface="Arial"/>
              <a:buChar char="•"/>
            </a:pPr>
            <a:r>
              <a:rPr lang="en-US" sz="2400">
                <a:solidFill>
                  <a:srgbClr val="000000"/>
                </a:solidFill>
                <a:latin typeface="Arial"/>
                <a:ea typeface="Arial"/>
                <a:cs typeface="Arial"/>
                <a:sym typeface="Arial"/>
              </a:rPr>
              <a:t>Large monasteries had a circular wall or bank for protection.</a:t>
            </a:r>
          </a:p>
        </p:txBody>
      </p:sp>
      <p:sp>
        <p:nvSpPr>
          <p:cNvPr name="TextBox 12" id="12"/>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39,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When did Christianity arrive in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Christianity arrive in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monastery and beehive hut.</a:t>
            </a:r>
          </a:p>
          <a:p>
            <a:pPr algn="l" marL="539749" indent="-269875" lvl="1">
              <a:lnSpc>
                <a:spcPts val="3499"/>
              </a:lnSpc>
              <a:buAutoNum type="arabicPeriod" startAt="1"/>
            </a:pPr>
            <a:r>
              <a:rPr lang="en-US" sz="2499">
                <a:solidFill>
                  <a:srgbClr val="0DA33B"/>
                </a:solidFill>
                <a:latin typeface="Arial"/>
                <a:ea typeface="Arial"/>
                <a:cs typeface="Arial"/>
                <a:sym typeface="Arial"/>
              </a:rPr>
              <a:t>Name three examples of Early Christian Ireland monasteries.</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scriptorium; refectory; oratory; round tower and manuscript.</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39, Artefact, 2nd Edition)</a:t>
            </a:r>
          </a:p>
        </p:txBody>
      </p:sp>
      <p:sp>
        <p:nvSpPr>
          <p:cNvPr name="TextBox 7" id="7"/>
          <p:cNvSpPr txBox="true"/>
          <p:nvPr/>
        </p:nvSpPr>
        <p:spPr>
          <a:xfrm rot="0">
            <a:off x="1028700" y="2149474"/>
            <a:ext cx="15609955" cy="35369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The first official source about Christianity in Ireland is dated AD 431.</a:t>
            </a:r>
          </a:p>
          <a:p>
            <a:pPr algn="l" marL="539749" indent="-269875" lvl="1">
              <a:lnSpc>
                <a:spcPts val="3499"/>
              </a:lnSpc>
              <a:buAutoNum type="arabicPeriod" startAt="1"/>
            </a:pPr>
            <a:r>
              <a:rPr lang="en-US" sz="2499">
                <a:solidFill>
                  <a:srgbClr val="000000"/>
                </a:solidFill>
                <a:latin typeface="Arial"/>
                <a:ea typeface="Arial"/>
                <a:cs typeface="Arial"/>
                <a:sym typeface="Arial"/>
              </a:rPr>
              <a:t>A bishop named Palladius was sent to the ‘Irish who believe in Christ’. </a:t>
            </a:r>
          </a:p>
          <a:p>
            <a:pPr algn="l" marL="539749" indent="-269875" lvl="1">
              <a:lnSpc>
                <a:spcPts val="3499"/>
              </a:lnSpc>
              <a:buAutoNum type="arabicPeriod" startAt="1"/>
            </a:pPr>
            <a:r>
              <a:rPr lang="en-US" sz="2499">
                <a:solidFill>
                  <a:srgbClr val="000000"/>
                </a:solidFill>
                <a:latin typeface="Arial"/>
                <a:ea typeface="Arial"/>
                <a:cs typeface="Arial"/>
                <a:sym typeface="Arial"/>
              </a:rPr>
              <a:t>Monastery: a closed religious community; Monks: men who dedicate themselves to a religious order and to life in a monastery.</a:t>
            </a:r>
          </a:p>
          <a:p>
            <a:pPr algn="l" marL="539749" indent="-269875" lvl="1">
              <a:lnSpc>
                <a:spcPts val="3499"/>
              </a:lnSpc>
              <a:buAutoNum type="arabicPeriod" startAt="1"/>
            </a:pPr>
            <a:r>
              <a:rPr lang="en-US" sz="2499">
                <a:solidFill>
                  <a:srgbClr val="000000"/>
                </a:solidFill>
                <a:latin typeface="Arial"/>
                <a:ea typeface="Arial"/>
                <a:cs typeface="Arial"/>
                <a:sym typeface="Arial"/>
              </a:rPr>
              <a:t>Any three of: Derry, Monasterboice, Kells, Clonard, Tallaght, Glendalough, Kildare, Clonfert, Clonmacnoise, Inis Mór, Ardmore, Skellig Michael. </a:t>
            </a:r>
          </a:p>
          <a:p>
            <a:pPr algn="l" marL="539749" indent="-269875" lvl="1">
              <a:lnSpc>
                <a:spcPts val="3499"/>
              </a:lnSpc>
              <a:buAutoNum type="arabicPeriod" startAt="1"/>
            </a:pPr>
            <a:r>
              <a:rPr lang="en-US" sz="2499">
                <a:solidFill>
                  <a:srgbClr val="000000"/>
                </a:solidFill>
                <a:latin typeface="Arial"/>
                <a:ea typeface="Arial"/>
                <a:cs typeface="Arial"/>
                <a:sym typeface="Arial"/>
              </a:rPr>
              <a:t>Scriptorium: a room where manuscripts were copied by hand and illustrated by scribes; Round tower: a bell tower and safe place for people and treasures if the monastery came under attack.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b="true" sz="5999" spc="269">
                <a:solidFill>
                  <a:srgbClr val="004716"/>
                </a:solidFill>
                <a:latin typeface="Arial Bold"/>
                <a:ea typeface="Arial Bold"/>
                <a:cs typeface="Arial Bold"/>
                <a:sym typeface="Arial Bold"/>
              </a:rPr>
              <a:t>5.3: THE ART OF EARLY CHRISTIAN IRELAND</a:t>
            </a:r>
          </a:p>
        </p:txBody>
      </p:sp>
      <p:sp>
        <p:nvSpPr>
          <p:cNvPr name="TextBox 4" id="4"/>
          <p:cNvSpPr txBox="true"/>
          <p:nvPr/>
        </p:nvSpPr>
        <p:spPr>
          <a:xfrm rot="0">
            <a:off x="351797" y="3987158"/>
            <a:ext cx="17584398" cy="846455"/>
          </a:xfrm>
          <a:prstGeom prst="rect">
            <a:avLst/>
          </a:prstGeom>
        </p:spPr>
        <p:txBody>
          <a:bodyPr anchor="t" rtlCol="false" tIns="0" lIns="0" bIns="0" rIns="0">
            <a:spAutoFit/>
          </a:bodyPr>
          <a:lstStyle/>
          <a:p>
            <a:pPr algn="ctr">
              <a:lnSpc>
                <a:spcPts val="6669"/>
              </a:lnSpc>
            </a:pPr>
            <a:r>
              <a:rPr lang="en-US" sz="5799" spc="1739">
                <a:solidFill>
                  <a:srgbClr val="FFFFFF"/>
                </a:solidFill>
                <a:latin typeface="Daydream"/>
                <a:ea typeface="Daydream"/>
                <a:cs typeface="Daydream"/>
                <a:sym typeface="Daydream"/>
              </a:rPr>
              <a:t>5.3: the art of early christian ireland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sp>
        <p:nvSpPr>
          <p:cNvPr name="TextBox 8" id="8"/>
          <p:cNvSpPr txBox="true"/>
          <p:nvPr/>
        </p:nvSpPr>
        <p:spPr>
          <a:xfrm rot="0">
            <a:off x="1333496" y="7500150"/>
            <a:ext cx="15609955" cy="1355724"/>
          </a:xfrm>
          <a:prstGeom prst="rect">
            <a:avLst/>
          </a:prstGeom>
        </p:spPr>
        <p:txBody>
          <a:bodyPr anchor="t" rtlCol="false" tIns="0" lIns="0" bIns="0" rIns="0">
            <a:spAutoFit/>
          </a:bodyPr>
          <a:lstStyle/>
          <a:p>
            <a:pPr algn="l">
              <a:lnSpc>
                <a:spcPts val="3500"/>
              </a:lnSpc>
            </a:pPr>
            <a:r>
              <a:rPr lang="en-US" sz="2500">
                <a:solidFill>
                  <a:srgbClr val="0DA33B"/>
                </a:solidFill>
                <a:latin typeface="Arial"/>
                <a:ea typeface="Arial"/>
                <a:cs typeface="Arial"/>
                <a:sym typeface="Arial"/>
              </a:rPr>
              <a:t>Early Christian Ireland monasteries were famous for their great works of art, which were made to honour God and show the monastery’s importance. These works of art included manuscripts, metalwork and high crosses.</a:t>
            </a:r>
          </a:p>
          <a:p>
            <a:pPr algn="l">
              <a:lnSpc>
                <a:spcPts val="3500"/>
              </a:lnSpc>
            </a:pPr>
            <a:r>
              <a:rPr lang="en-US" sz="2500">
                <a:solidFill>
                  <a:srgbClr val="0DA33B"/>
                </a:solidFill>
                <a:latin typeface="Arial"/>
                <a:ea typeface="Arial"/>
                <a:cs typeface="Arial"/>
                <a:sym typeface="Arial"/>
              </a:rPr>
              <a:t>Early Christian monks continued to use the La Tene style art that had been brought to Ireland by the Celts. </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1942262" y="2244724"/>
            <a:ext cx="4850635" cy="6560110"/>
          </a:xfrm>
          <a:custGeom>
            <a:avLst/>
            <a:gdLst/>
            <a:ahLst/>
            <a:cxnLst/>
            <a:rect r="r" b="b" t="t" l="l"/>
            <a:pathLst>
              <a:path h="6560110" w="4850635">
                <a:moveTo>
                  <a:pt x="0" y="0"/>
                </a:moveTo>
                <a:lnTo>
                  <a:pt x="4850635" y="0"/>
                </a:lnTo>
                <a:lnTo>
                  <a:pt x="4850635" y="6560110"/>
                </a:lnTo>
                <a:lnTo>
                  <a:pt x="0" y="6560110"/>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Manuscripts</a:t>
            </a:r>
          </a:p>
        </p:txBody>
      </p:sp>
      <p:sp>
        <p:nvSpPr>
          <p:cNvPr name="TextBox 8" id="8"/>
          <p:cNvSpPr txBox="true"/>
          <p:nvPr/>
        </p:nvSpPr>
        <p:spPr>
          <a:xfrm rot="0">
            <a:off x="1028700" y="2139949"/>
            <a:ext cx="10913562"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Christianity helped to spread reading and writing in Ireland. </a:t>
            </a:r>
            <a:r>
              <a:rPr lang="en-US" sz="2500">
                <a:solidFill>
                  <a:srgbClr val="000000"/>
                </a:solidFill>
                <a:latin typeface="Arial"/>
                <a:ea typeface="Arial"/>
                <a:cs typeface="Arial"/>
                <a:sym typeface="Arial"/>
              </a:rPr>
              <a:t>Manuscripts contained the Gospels and the Psalms from the Bible, accounts of the lives of saints and also Celtic myths and sagas. They were written in Latin, on parchment made from sheepskin or vellum made from calfskin. They were decorated with Celtic patterns in vivid colours made from berries, crushed acorns, powdered rocks, metals and beetles. For pens, monks used quills – goose feathers sharpened and dipped in ink.</a:t>
            </a:r>
          </a:p>
          <a:p>
            <a:pPr algn="l" marL="539754" indent="-269877" lvl="1">
              <a:lnSpc>
                <a:spcPts val="3500"/>
              </a:lnSpc>
              <a:buFont typeface="Arial"/>
              <a:buChar char="•"/>
            </a:pPr>
            <a:r>
              <a:rPr lang="en-US" sz="2500">
                <a:solidFill>
                  <a:srgbClr val="000000"/>
                </a:solidFill>
                <a:latin typeface="Arial"/>
                <a:ea typeface="Arial"/>
                <a:cs typeface="Arial"/>
                <a:sym typeface="Arial"/>
              </a:rPr>
              <a:t>The</a:t>
            </a:r>
            <a:r>
              <a:rPr lang="en-US" b="true" sz="2500">
                <a:solidFill>
                  <a:srgbClr val="000000"/>
                </a:solidFill>
                <a:latin typeface="Arial Bold"/>
                <a:ea typeface="Arial Bold"/>
                <a:cs typeface="Arial Bold"/>
                <a:sym typeface="Arial Bold"/>
              </a:rPr>
              <a:t> </a:t>
            </a:r>
            <a:r>
              <a:rPr lang="en-US" b="true" sz="2500" i="true">
                <a:solidFill>
                  <a:srgbClr val="000000"/>
                </a:solidFill>
                <a:latin typeface="Arial Bold Italics"/>
                <a:ea typeface="Arial Bold Italics"/>
                <a:cs typeface="Arial Bold Italics"/>
                <a:sym typeface="Arial Bold Italics"/>
              </a:rPr>
              <a:t>Cathach of St Columba</a:t>
            </a:r>
            <a:r>
              <a:rPr lang="en-US" sz="2500">
                <a:solidFill>
                  <a:srgbClr val="000000"/>
                </a:solidFill>
                <a:latin typeface="Arial"/>
                <a:ea typeface="Arial"/>
                <a:cs typeface="Arial"/>
                <a:sym typeface="Arial"/>
              </a:rPr>
              <a:t> is the oldest Irish manuscript. It dates from the late sixth century AD.</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i="true">
                <a:solidFill>
                  <a:srgbClr val="000000"/>
                </a:solidFill>
                <a:latin typeface="Arial Bold Italics"/>
                <a:ea typeface="Arial Bold Italics"/>
                <a:cs typeface="Arial Bold Italics"/>
                <a:sym typeface="Arial Bold Italics"/>
              </a:rPr>
              <a:t>Book of Durrow </a:t>
            </a:r>
            <a:r>
              <a:rPr lang="en-US" sz="2500">
                <a:solidFill>
                  <a:srgbClr val="000000"/>
                </a:solidFill>
                <a:latin typeface="Arial"/>
                <a:ea typeface="Arial"/>
                <a:cs typeface="Arial"/>
                <a:sym typeface="Arial"/>
              </a:rPr>
              <a:t>was probably created between AD 600 and 700 and is kept in Trinity College Library.</a:t>
            </a:r>
          </a:p>
          <a:p>
            <a:pPr algn="l" marL="539754" indent="-269877" lvl="1">
              <a:lnSpc>
                <a:spcPts val="3500"/>
              </a:lnSpc>
              <a:buFont typeface="Arial"/>
              <a:buChar char="•"/>
            </a:pPr>
            <a:r>
              <a:rPr lang="en-US" sz="2500">
                <a:solidFill>
                  <a:srgbClr val="000000"/>
                </a:solidFill>
                <a:latin typeface="Arial"/>
                <a:ea typeface="Arial"/>
                <a:cs typeface="Arial"/>
                <a:sym typeface="Arial"/>
              </a:rPr>
              <a:t>The most famous manuscript is the </a:t>
            </a:r>
            <a:r>
              <a:rPr lang="en-US" b="true" sz="2500" i="true">
                <a:solidFill>
                  <a:srgbClr val="000000"/>
                </a:solidFill>
                <a:latin typeface="Arial Bold Italics"/>
                <a:ea typeface="Arial Bold Italics"/>
                <a:cs typeface="Arial Bold Italics"/>
                <a:sym typeface="Arial Bold Italics"/>
              </a:rPr>
              <a:t>Book of Kells</a:t>
            </a:r>
            <a:r>
              <a:rPr lang="en-US" sz="2500">
                <a:solidFill>
                  <a:srgbClr val="000000"/>
                </a:solidFill>
                <a:latin typeface="Arial"/>
                <a:ea typeface="Arial"/>
                <a:cs typeface="Arial"/>
                <a:sym typeface="Arial"/>
              </a:rPr>
              <a:t> also kept at Trinity College Dublin. It dates from around AD 700-800 and is a beautifully decorated copy of the four Gospels. The Book of Kells attracts over 500,000 visitors to Trinity College each year! Every day a librarian very VERY carefully turns to a new page. It is, after all, over 1,200 years old.</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1" id="11"/>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0913562"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Irish monks were very skilled craftsmen and created beautiful metalwork pieces. </a:t>
            </a:r>
            <a:r>
              <a:rPr lang="en-US" sz="2500">
                <a:solidFill>
                  <a:srgbClr val="000000"/>
                </a:solidFill>
                <a:latin typeface="Arial"/>
                <a:ea typeface="Arial"/>
                <a:cs typeface="Arial"/>
                <a:sym typeface="Arial"/>
              </a:rPr>
              <a:t>These included: chalices, brooches, bells, cups and belts.</a:t>
            </a:r>
          </a:p>
          <a:p>
            <a:pPr algn="l">
              <a:lnSpc>
                <a:spcPts val="3500"/>
              </a:lnSpc>
            </a:pPr>
            <a:r>
              <a:rPr lang="en-US" sz="2500">
                <a:solidFill>
                  <a:srgbClr val="000000"/>
                </a:solidFill>
                <a:latin typeface="Arial"/>
                <a:ea typeface="Arial"/>
                <a:cs typeface="Arial"/>
                <a:sym typeface="Arial"/>
              </a:rPr>
              <a:t>The monks decorated silver with gold, amber, enamel and coloured glass. They also made intricate gold writing, called filigree.</a:t>
            </a:r>
          </a:p>
          <a:p>
            <a:pPr algn="l">
              <a:lnSpc>
                <a:spcPts val="3500"/>
              </a:lnSpc>
            </a:pPr>
            <a:r>
              <a:rPr lang="en-US" sz="2500">
                <a:solidFill>
                  <a:srgbClr val="000000"/>
                </a:solidFill>
                <a:latin typeface="Arial"/>
                <a:ea typeface="Arial"/>
                <a:cs typeface="Arial"/>
                <a:sym typeface="Arial"/>
              </a:rPr>
              <a:t>Celtic designs can be seen in their work, which shows overlap between Christian beliefs and pagan traditions.</a:t>
            </a:r>
          </a:p>
          <a:p>
            <a:pPr algn="l" marL="539754" indent="-269877" lvl="1">
              <a:lnSpc>
                <a:spcPts val="3500"/>
              </a:lnSpc>
              <a:buFont typeface="Arial"/>
              <a:buChar char="•"/>
            </a:pPr>
            <a:r>
              <a:rPr lang="en-US" sz="2500">
                <a:solidFill>
                  <a:srgbClr val="000000"/>
                </a:solidFill>
                <a:latin typeface="Arial"/>
                <a:ea typeface="Arial"/>
                <a:cs typeface="Arial"/>
                <a:sym typeface="Arial"/>
              </a:rPr>
              <a:t>The Ardagh Chalice (eighth century) and the Derrynaflan Chalice (early ninth century) are examples of chalices made using these skills.</a:t>
            </a:r>
          </a:p>
          <a:p>
            <a:pPr algn="l" marL="539754" indent="-269877" lvl="1">
              <a:lnSpc>
                <a:spcPts val="3500"/>
              </a:lnSpc>
              <a:buFont typeface="Arial"/>
              <a:buChar char="•"/>
            </a:pPr>
            <a:r>
              <a:rPr lang="en-US" sz="2500">
                <a:solidFill>
                  <a:srgbClr val="000000"/>
                </a:solidFill>
                <a:latin typeface="Arial"/>
                <a:ea typeface="Arial"/>
                <a:cs typeface="Arial"/>
                <a:sym typeface="Arial"/>
              </a:rPr>
              <a:t>The Bell of St Patrick and its Shrine (cover) is another example.</a:t>
            </a:r>
          </a:p>
          <a:p>
            <a:pPr algn="l" marL="539754" indent="-269877" lvl="1">
              <a:lnSpc>
                <a:spcPts val="3500"/>
              </a:lnSpc>
              <a:buFont typeface="Arial"/>
              <a:buChar char="•"/>
            </a:pPr>
            <a:r>
              <a:rPr lang="en-US" sz="2500">
                <a:solidFill>
                  <a:srgbClr val="000000"/>
                </a:solidFill>
                <a:latin typeface="Arial"/>
                <a:ea typeface="Arial"/>
                <a:cs typeface="Arial"/>
                <a:sym typeface="Arial"/>
              </a:rPr>
              <a:t>The bell dates from the eighth to the ninth century, while the shrine is from a later date.</a:t>
            </a:r>
          </a:p>
          <a:p>
            <a:pPr algn="l" marL="539754" indent="-269877" lvl="1">
              <a:lnSpc>
                <a:spcPts val="3500"/>
              </a:lnSpc>
              <a:buFont typeface="Arial"/>
              <a:buChar char="•"/>
            </a:pPr>
            <a:r>
              <a:rPr lang="en-US" sz="2500">
                <a:solidFill>
                  <a:srgbClr val="000000"/>
                </a:solidFill>
                <a:latin typeface="Arial"/>
                <a:ea typeface="Arial"/>
                <a:cs typeface="Arial"/>
                <a:sym typeface="Arial"/>
              </a:rPr>
              <a:t>The Cross of Cong is a later example of detailed metalwork (early twelfth century).</a:t>
            </a:r>
          </a:p>
          <a:p>
            <a:pPr algn="l" marL="539754" indent="-269877" lvl="1">
              <a:lnSpc>
                <a:spcPts val="3500"/>
              </a:lnSpc>
              <a:buFont typeface="Arial"/>
              <a:buChar char="•"/>
            </a:pPr>
            <a:r>
              <a:rPr lang="en-US" sz="2500">
                <a:solidFill>
                  <a:srgbClr val="000000"/>
                </a:solidFill>
                <a:latin typeface="Arial"/>
                <a:ea typeface="Arial"/>
                <a:cs typeface="Arial"/>
                <a:sym typeface="Arial"/>
              </a:rPr>
              <a:t>All of these are on display in the National Museum in Dublin.</a:t>
            </a:r>
          </a:p>
        </p:txBody>
      </p:sp>
      <p:sp>
        <p:nvSpPr>
          <p:cNvPr name="Freeform 7" id="7"/>
          <p:cNvSpPr/>
          <p:nvPr/>
        </p:nvSpPr>
        <p:spPr>
          <a:xfrm flipH="false" flipV="false" rot="0">
            <a:off x="11942262" y="5143500"/>
            <a:ext cx="2807469" cy="4114800"/>
          </a:xfrm>
          <a:custGeom>
            <a:avLst/>
            <a:gdLst/>
            <a:ahLst/>
            <a:cxnLst/>
            <a:rect r="r" b="b" t="t" l="l"/>
            <a:pathLst>
              <a:path h="4114800" w="2807469">
                <a:moveTo>
                  <a:pt x="0" y="0"/>
                </a:moveTo>
                <a:lnTo>
                  <a:pt x="2807469" y="0"/>
                </a:lnTo>
                <a:lnTo>
                  <a:pt x="2807469" y="4114800"/>
                </a:lnTo>
                <a:lnTo>
                  <a:pt x="0" y="4114800"/>
                </a:lnTo>
                <a:lnTo>
                  <a:pt x="0" y="0"/>
                </a:lnTo>
                <a:close/>
              </a:path>
            </a:pathLst>
          </a:custGeom>
          <a:blipFill>
            <a:blip r:embed="rId2"/>
            <a:stretch>
              <a:fillRect l="0" t="0" r="0" b="0"/>
            </a:stretch>
          </a:blipFill>
        </p:spPr>
      </p:sp>
      <p:sp>
        <p:nvSpPr>
          <p:cNvPr name="Freeform 8" id="8"/>
          <p:cNvSpPr/>
          <p:nvPr/>
        </p:nvSpPr>
        <p:spPr>
          <a:xfrm flipH="false" flipV="false" rot="-5400000">
            <a:off x="14367745" y="6106136"/>
            <a:ext cx="2953501" cy="2189529"/>
          </a:xfrm>
          <a:custGeom>
            <a:avLst/>
            <a:gdLst/>
            <a:ahLst/>
            <a:cxnLst/>
            <a:rect r="r" b="b" t="t" l="l"/>
            <a:pathLst>
              <a:path h="2189529" w="2953501">
                <a:moveTo>
                  <a:pt x="0" y="0"/>
                </a:moveTo>
                <a:lnTo>
                  <a:pt x="2953501" y="0"/>
                </a:lnTo>
                <a:lnTo>
                  <a:pt x="2953501" y="2189528"/>
                </a:lnTo>
                <a:lnTo>
                  <a:pt x="0" y="2189528"/>
                </a:lnTo>
                <a:lnTo>
                  <a:pt x="0" y="0"/>
                </a:lnTo>
                <a:close/>
              </a:path>
            </a:pathLst>
          </a:custGeom>
          <a:blipFill>
            <a:blip r:embed="rId3"/>
            <a:stretch>
              <a:fillRect l="-3037" t="-3530" r="-3837" b="-5463"/>
            </a:stretch>
          </a:blipFill>
        </p:spPr>
      </p:sp>
      <p:sp>
        <p:nvSpPr>
          <p:cNvPr name="Freeform 9" id="9"/>
          <p:cNvSpPr/>
          <p:nvPr/>
        </p:nvSpPr>
        <p:spPr>
          <a:xfrm flipH="false" flipV="false" rot="0">
            <a:off x="12904034" y="2244724"/>
            <a:ext cx="3691394" cy="3035300"/>
          </a:xfrm>
          <a:custGeom>
            <a:avLst/>
            <a:gdLst/>
            <a:ahLst/>
            <a:cxnLst/>
            <a:rect r="r" b="b" t="t" l="l"/>
            <a:pathLst>
              <a:path h="3035300" w="3691394">
                <a:moveTo>
                  <a:pt x="0" y="0"/>
                </a:moveTo>
                <a:lnTo>
                  <a:pt x="3691394" y="0"/>
                </a:lnTo>
                <a:lnTo>
                  <a:pt x="3691394" y="3035300"/>
                </a:lnTo>
                <a:lnTo>
                  <a:pt x="0" y="3035300"/>
                </a:lnTo>
                <a:lnTo>
                  <a:pt x="0" y="0"/>
                </a:lnTo>
                <a:close/>
              </a:path>
            </a:pathLst>
          </a:custGeom>
          <a:blipFill>
            <a:blip r:embed="rId4"/>
            <a:stretch>
              <a:fillRect l="0" t="0" r="0" b="0"/>
            </a:stretch>
          </a:blipFill>
        </p:spPr>
      </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Metalwork</a:t>
            </a:r>
          </a:p>
        </p:txBody>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3" id="13"/>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3231407" y="5743185"/>
            <a:ext cx="3026473" cy="4038887"/>
          </a:xfrm>
          <a:custGeom>
            <a:avLst/>
            <a:gdLst/>
            <a:ahLst/>
            <a:cxnLst/>
            <a:rect r="r" b="b" t="t" l="l"/>
            <a:pathLst>
              <a:path h="4038887" w="3026473">
                <a:moveTo>
                  <a:pt x="0" y="0"/>
                </a:moveTo>
                <a:lnTo>
                  <a:pt x="3026473" y="0"/>
                </a:lnTo>
                <a:lnTo>
                  <a:pt x="3026473" y="4038887"/>
                </a:lnTo>
                <a:lnTo>
                  <a:pt x="0" y="4038887"/>
                </a:lnTo>
                <a:lnTo>
                  <a:pt x="0" y="0"/>
                </a:lnTo>
                <a:close/>
              </a:path>
            </a:pathLst>
          </a:custGeom>
          <a:blipFill>
            <a:blip r:embed="rId2"/>
            <a:stretch>
              <a:fillRect l="0" t="0" r="0" b="0"/>
            </a:stretch>
          </a:blipFill>
        </p:spPr>
      </p:sp>
      <p:sp>
        <p:nvSpPr>
          <p:cNvPr name="Freeform 7" id="7"/>
          <p:cNvSpPr/>
          <p:nvPr/>
        </p:nvSpPr>
        <p:spPr>
          <a:xfrm flipH="false" flipV="false" rot="0">
            <a:off x="10270484" y="5686424"/>
            <a:ext cx="2976211" cy="4038887"/>
          </a:xfrm>
          <a:custGeom>
            <a:avLst/>
            <a:gdLst/>
            <a:ahLst/>
            <a:cxnLst/>
            <a:rect r="r" b="b" t="t" l="l"/>
            <a:pathLst>
              <a:path h="4038887" w="2976211">
                <a:moveTo>
                  <a:pt x="0" y="0"/>
                </a:moveTo>
                <a:lnTo>
                  <a:pt x="2976211" y="0"/>
                </a:lnTo>
                <a:lnTo>
                  <a:pt x="2976211" y="4038887"/>
                </a:lnTo>
                <a:lnTo>
                  <a:pt x="0" y="4038887"/>
                </a:lnTo>
                <a:lnTo>
                  <a:pt x="0" y="0"/>
                </a:lnTo>
                <a:close/>
              </a:path>
            </a:pathLst>
          </a:custGeom>
          <a:blipFill>
            <a:blip r:embed="rId3"/>
            <a:stretch>
              <a:fillRect l="0" t="0" r="0" b="0"/>
            </a:stretch>
          </a:blipFill>
        </p:spPr>
      </p:sp>
      <p:sp>
        <p:nvSpPr>
          <p:cNvPr name="TextBox 8" id="8"/>
          <p:cNvSpPr txBox="true"/>
          <p:nvPr/>
        </p:nvSpPr>
        <p:spPr>
          <a:xfrm rot="0">
            <a:off x="1028700" y="2139949"/>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Stonemasonry was very important in Early Christian Ireland. </a:t>
            </a:r>
            <a:r>
              <a:rPr lang="en-US" sz="2500">
                <a:solidFill>
                  <a:srgbClr val="000000"/>
                </a:solidFill>
                <a:latin typeface="Arial"/>
                <a:ea typeface="Arial"/>
                <a:cs typeface="Arial"/>
                <a:sym typeface="Arial"/>
              </a:rPr>
              <a:t>Gifted stonemason monks carved what we call high crosses. A high cross is a free-standing stone cross, usually with elaborate carvings showing biblical scenes.</a:t>
            </a:r>
          </a:p>
          <a:p>
            <a:pPr algn="l">
              <a:lnSpc>
                <a:spcPts val="3500"/>
              </a:lnSpc>
            </a:pPr>
            <a:r>
              <a:rPr lang="en-US" sz="2500">
                <a:solidFill>
                  <a:srgbClr val="000000"/>
                </a:solidFill>
                <a:latin typeface="Arial"/>
                <a:ea typeface="Arial"/>
                <a:cs typeface="Arial"/>
                <a:sym typeface="Arial"/>
              </a:rPr>
              <a:t>For example; the story of Adam and Eve or the Crucifixion of Christ. Most people at that time could not read or write so these scenes helped teach Bible stories. Complex Celtic patterns surrounded these scenes – like a page border. </a:t>
            </a:r>
            <a:r>
              <a:rPr lang="en-US" sz="2500">
                <a:solidFill>
                  <a:srgbClr val="000000"/>
                </a:solidFill>
                <a:latin typeface="Arial"/>
                <a:ea typeface="Arial"/>
                <a:cs typeface="Arial"/>
                <a:sym typeface="Arial"/>
              </a:rPr>
              <a:t>Two of the most beautiful high crosses in Ireland are:</a:t>
            </a:r>
          </a:p>
          <a:p>
            <a:pPr algn="l" marL="539754" indent="-269877" lvl="1">
              <a:lnSpc>
                <a:spcPts val="3500"/>
              </a:lnSpc>
              <a:buFont typeface="Arial"/>
              <a:buChar char="•"/>
            </a:pPr>
            <a:r>
              <a:rPr lang="en-US" sz="2500">
                <a:solidFill>
                  <a:srgbClr val="000000"/>
                </a:solidFill>
                <a:latin typeface="Arial"/>
                <a:ea typeface="Arial"/>
                <a:cs typeface="Arial"/>
                <a:sym typeface="Arial"/>
              </a:rPr>
              <a:t>The Cross of the Scriptures in Clonmacnoise, Co. Offaly (late tenth century)</a:t>
            </a:r>
          </a:p>
          <a:p>
            <a:pPr algn="l" marL="539754" indent="-269877" lvl="1">
              <a:lnSpc>
                <a:spcPts val="3500"/>
              </a:lnSpc>
              <a:buFont typeface="Arial"/>
              <a:buChar char="•"/>
            </a:pPr>
            <a:r>
              <a:rPr lang="en-US" sz="2500">
                <a:solidFill>
                  <a:srgbClr val="000000"/>
                </a:solidFill>
                <a:latin typeface="Arial"/>
                <a:ea typeface="Arial"/>
                <a:cs typeface="Arial"/>
                <a:sym typeface="Arial"/>
              </a:rPr>
              <a:t>Muiredach’s Cross in Monasterboice, Co. Louth (mid-ninth to early tenth century).</a:t>
            </a:r>
          </a:p>
        </p:txBody>
      </p:sp>
      <p:sp>
        <p:nvSpPr>
          <p:cNvPr name="TextBox 9" id="9"/>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Stonemasonry - Stone Crosses</a:t>
            </a:r>
          </a:p>
        </p:txBody>
      </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2" id="12"/>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41, Artefact, 2nd Edition)</a:t>
            </a:r>
          </a:p>
        </p:txBody>
      </p:sp>
      <p:sp>
        <p:nvSpPr>
          <p:cNvPr name="TextBox 7" id="7"/>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Name three types of art produced by Irish monks.</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La Tene style?</a:t>
            </a:r>
          </a:p>
          <a:p>
            <a:pPr algn="l" marL="539749" indent="-269875" lvl="1">
              <a:lnSpc>
                <a:spcPts val="3499"/>
              </a:lnSpc>
              <a:buAutoNum type="arabicPeriod" startAt="1"/>
            </a:pPr>
            <a:r>
              <a:rPr lang="en-US" sz="2499">
                <a:solidFill>
                  <a:srgbClr val="0DA33B"/>
                </a:solidFill>
                <a:latin typeface="Arial"/>
                <a:ea typeface="Arial"/>
                <a:cs typeface="Arial"/>
                <a:sym typeface="Arial"/>
              </a:rPr>
              <a:t>What materials were used in the scriptorium?</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examples of metalwork from Early Christian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Describe the kinds of decorations on metal work pieces/</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manuscript and high cross.</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monks carve scenes from the Bible on high crosses?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b="true" sz="5999" spc="269">
                <a:solidFill>
                  <a:srgbClr val="004716"/>
                </a:solidFill>
                <a:latin typeface="Arial Bold"/>
                <a:ea typeface="Arial Bold"/>
                <a:cs typeface="Arial Bold"/>
                <a:sym typeface="Arial Bold"/>
              </a:rPr>
              <a:t>5.3: THE IMPACT OF IRISH MONKS ABROAD</a:t>
            </a:r>
          </a:p>
        </p:txBody>
      </p:sp>
      <p:sp>
        <p:nvSpPr>
          <p:cNvPr name="TextBox 4" id="4"/>
          <p:cNvSpPr txBox="true"/>
          <p:nvPr/>
        </p:nvSpPr>
        <p:spPr>
          <a:xfrm rot="0">
            <a:off x="251732" y="3962710"/>
            <a:ext cx="17784536"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ea typeface="Daydream"/>
                <a:cs typeface="Daydream"/>
                <a:sym typeface="Daydream"/>
              </a:rPr>
              <a:t>5.3: the impact of irish monks abroad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ea typeface="Arial"/>
                  <a:cs typeface="Arial"/>
                  <a:sym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353203" y="5552391"/>
            <a:ext cx="2444459" cy="1092031"/>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9" id="9"/>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431</a:t>
              </a:r>
            </a:p>
          </p:txBody>
        </p:sp>
      </p:grpSp>
      <p:grpSp>
        <p:nvGrpSpPr>
          <p:cNvPr name="Group 10" id="10"/>
          <p:cNvGrpSpPr/>
          <p:nvPr/>
        </p:nvGrpSpPr>
        <p:grpSpPr>
          <a:xfrm rot="0">
            <a:off x="3476788" y="5552391"/>
            <a:ext cx="2328674" cy="1092031"/>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2" id="12"/>
            <p:cNvSpPr txBox="true"/>
            <p:nvPr/>
          </p:nvSpPr>
          <p:spPr>
            <a:xfrm>
              <a:off x="177800" y="-47625"/>
              <a:ext cx="612618"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432</a:t>
              </a:r>
            </a:p>
          </p:txBody>
        </p:sp>
      </p:grpSp>
      <p:grpSp>
        <p:nvGrpSpPr>
          <p:cNvPr name="Group 13" id="13"/>
          <p:cNvGrpSpPr/>
          <p:nvPr/>
        </p:nvGrpSpPr>
        <p:grpSpPr>
          <a:xfrm rot="0">
            <a:off x="5527929" y="5552391"/>
            <a:ext cx="2415398" cy="1092031"/>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5" id="15"/>
            <p:cNvSpPr txBox="true"/>
            <p:nvPr/>
          </p:nvSpPr>
          <p:spPr>
            <a:xfrm>
              <a:off x="177800" y="-47625"/>
              <a:ext cx="644892"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462</a:t>
              </a:r>
            </a:p>
          </p:txBody>
        </p:sp>
      </p:grpSp>
      <p:sp>
        <p:nvSpPr>
          <p:cNvPr name="AutoShape 16" id="16"/>
          <p:cNvSpPr/>
          <p:nvPr/>
        </p:nvSpPr>
        <p:spPr>
          <a:xfrm flipV="true">
            <a:off x="2543345" y="6859942"/>
            <a:ext cx="0" cy="2566464"/>
          </a:xfrm>
          <a:prstGeom prst="line">
            <a:avLst/>
          </a:prstGeom>
          <a:ln cap="flat" w="9525">
            <a:solidFill>
              <a:srgbClr val="0DA33B"/>
            </a:solidFill>
            <a:prstDash val="solid"/>
            <a:headEnd type="none" len="sm" w="sm"/>
            <a:tailEnd type="none" len="sm" w="sm"/>
          </a:ln>
        </p:spPr>
      </p:sp>
      <p:grpSp>
        <p:nvGrpSpPr>
          <p:cNvPr name="Group 17" id="17"/>
          <p:cNvGrpSpPr/>
          <p:nvPr/>
        </p:nvGrpSpPr>
        <p:grpSpPr>
          <a:xfrm rot="0">
            <a:off x="7614641" y="5552391"/>
            <a:ext cx="2444459" cy="1092031"/>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9" id="19"/>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500</a:t>
              </a:r>
            </a:p>
          </p:txBody>
        </p:sp>
      </p:grpSp>
      <p:grpSp>
        <p:nvGrpSpPr>
          <p:cNvPr name="Group 20" id="20"/>
          <p:cNvGrpSpPr/>
          <p:nvPr/>
        </p:nvGrpSpPr>
        <p:grpSpPr>
          <a:xfrm rot="0">
            <a:off x="9738227" y="5552391"/>
            <a:ext cx="2328674" cy="1092031"/>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2" id="22"/>
            <p:cNvSpPr txBox="true"/>
            <p:nvPr/>
          </p:nvSpPr>
          <p:spPr>
            <a:xfrm>
              <a:off x="177800" y="-47625"/>
              <a:ext cx="612618"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600</a:t>
              </a:r>
            </a:p>
          </p:txBody>
        </p:sp>
      </p:grpSp>
      <p:grpSp>
        <p:nvGrpSpPr>
          <p:cNvPr name="Group 23" id="23"/>
          <p:cNvGrpSpPr/>
          <p:nvPr/>
        </p:nvGrpSpPr>
        <p:grpSpPr>
          <a:xfrm rot="0">
            <a:off x="11789367" y="5552391"/>
            <a:ext cx="2415398" cy="1092031"/>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5" id="25"/>
            <p:cNvSpPr txBox="true"/>
            <p:nvPr/>
          </p:nvSpPr>
          <p:spPr>
            <a:xfrm>
              <a:off x="177800" y="-47625"/>
              <a:ext cx="644892"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700</a:t>
              </a:r>
            </a:p>
          </p:txBody>
        </p:sp>
      </p:grpSp>
      <p:grpSp>
        <p:nvGrpSpPr>
          <p:cNvPr name="Group 26" id="26"/>
          <p:cNvGrpSpPr/>
          <p:nvPr/>
        </p:nvGrpSpPr>
        <p:grpSpPr>
          <a:xfrm rot="0">
            <a:off x="13879833" y="5552391"/>
            <a:ext cx="2444459" cy="1092031"/>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8" id="28"/>
            <p:cNvSpPr txBox="true"/>
            <p:nvPr/>
          </p:nvSpPr>
          <p:spPr>
            <a:xfrm>
              <a:off x="177800" y="-47625"/>
              <a:ext cx="655707" cy="454025"/>
            </a:xfrm>
            <a:prstGeom prst="rect">
              <a:avLst/>
            </a:prstGeom>
          </p:spPr>
          <p:txBody>
            <a:bodyPr anchor="ctr" rtlCol="false" tIns="12700" lIns="12700" bIns="12700" rIns="12700"/>
            <a:lstStyle/>
            <a:p>
              <a:pPr algn="ctr">
                <a:lnSpc>
                  <a:spcPts val="3079"/>
                </a:lnSpc>
                <a:spcBef>
                  <a:spcPct val="0"/>
                </a:spcBef>
              </a:pPr>
              <a:r>
                <a:rPr lang="en-US" sz="2199" spc="-68">
                  <a:solidFill>
                    <a:srgbClr val="FFFFFF"/>
                  </a:solidFill>
                  <a:latin typeface="Questrial"/>
                  <a:ea typeface="Questrial"/>
                  <a:cs typeface="Questrial"/>
                  <a:sym typeface="Questrial"/>
                </a:rPr>
                <a:t>AD 795</a:t>
              </a:r>
            </a:p>
          </p:txBody>
        </p:sp>
      </p:grpSp>
      <p:grpSp>
        <p:nvGrpSpPr>
          <p:cNvPr name="Group 29" id="29"/>
          <p:cNvGrpSpPr/>
          <p:nvPr/>
        </p:nvGrpSpPr>
        <p:grpSpPr>
          <a:xfrm rot="0">
            <a:off x="1008690" y="8282976"/>
            <a:ext cx="3133484" cy="1425281"/>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1" id="31"/>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32" id="32"/>
          <p:cNvSpPr/>
          <p:nvPr/>
        </p:nvSpPr>
        <p:spPr>
          <a:xfrm flipV="true">
            <a:off x="6571651" y="6859942"/>
            <a:ext cx="0" cy="2566464"/>
          </a:xfrm>
          <a:prstGeom prst="line">
            <a:avLst/>
          </a:prstGeom>
          <a:ln cap="flat" w="9525">
            <a:solidFill>
              <a:srgbClr val="0DA33B"/>
            </a:solidFill>
            <a:prstDash val="solid"/>
            <a:headEnd type="none" len="sm" w="sm"/>
            <a:tailEnd type="none" len="sm" w="sm"/>
          </a:ln>
        </p:spPr>
      </p:sp>
      <p:grpSp>
        <p:nvGrpSpPr>
          <p:cNvPr name="Group 33" id="33"/>
          <p:cNvGrpSpPr/>
          <p:nvPr/>
        </p:nvGrpSpPr>
        <p:grpSpPr>
          <a:xfrm rot="0">
            <a:off x="5012930" y="8282976"/>
            <a:ext cx="3133484" cy="1425281"/>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5" id="35"/>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36" id="36"/>
          <p:cNvSpPr/>
          <p:nvPr/>
        </p:nvSpPr>
        <p:spPr>
          <a:xfrm flipV="true">
            <a:off x="10928369" y="6858819"/>
            <a:ext cx="0" cy="2566464"/>
          </a:xfrm>
          <a:prstGeom prst="line">
            <a:avLst/>
          </a:prstGeom>
          <a:ln cap="flat" w="9525">
            <a:solidFill>
              <a:srgbClr val="0DA33B"/>
            </a:solidFill>
            <a:prstDash val="solid"/>
            <a:headEnd type="none" len="sm" w="sm"/>
            <a:tailEnd type="none" len="sm" w="sm"/>
          </a:ln>
        </p:spPr>
      </p:sp>
      <p:grpSp>
        <p:nvGrpSpPr>
          <p:cNvPr name="Group 37" id="37"/>
          <p:cNvGrpSpPr/>
          <p:nvPr/>
        </p:nvGrpSpPr>
        <p:grpSpPr>
          <a:xfrm rot="0">
            <a:off x="9413437" y="8281853"/>
            <a:ext cx="3133484" cy="1425281"/>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9" id="39"/>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40" id="40"/>
          <p:cNvSpPr/>
          <p:nvPr/>
        </p:nvSpPr>
        <p:spPr>
          <a:xfrm flipV="true">
            <a:off x="15094041" y="6857696"/>
            <a:ext cx="0" cy="2566464"/>
          </a:xfrm>
          <a:prstGeom prst="line">
            <a:avLst/>
          </a:prstGeom>
          <a:ln cap="flat" w="9525">
            <a:solidFill>
              <a:srgbClr val="0DA33B"/>
            </a:solidFill>
            <a:prstDash val="solid"/>
            <a:headEnd type="none" len="sm" w="sm"/>
            <a:tailEnd type="none" len="sm" w="sm"/>
          </a:ln>
        </p:spPr>
      </p:sp>
      <p:grpSp>
        <p:nvGrpSpPr>
          <p:cNvPr name="Group 41" id="41"/>
          <p:cNvGrpSpPr/>
          <p:nvPr/>
        </p:nvGrpSpPr>
        <p:grpSpPr>
          <a:xfrm rot="0">
            <a:off x="13535321" y="8280730"/>
            <a:ext cx="3133484" cy="1425281"/>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3" id="43"/>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44" id="44"/>
          <p:cNvSpPr/>
          <p:nvPr/>
        </p:nvSpPr>
        <p:spPr>
          <a:xfrm flipV="true">
            <a:off x="4633103" y="2781654"/>
            <a:ext cx="0" cy="2566464"/>
          </a:xfrm>
          <a:prstGeom prst="line">
            <a:avLst/>
          </a:prstGeom>
          <a:ln cap="flat" w="9525">
            <a:solidFill>
              <a:srgbClr val="0DA33B"/>
            </a:solidFill>
            <a:prstDash val="solid"/>
            <a:headEnd type="none" len="sm" w="sm"/>
            <a:tailEnd type="none" len="sm" w="sm"/>
          </a:ln>
        </p:spPr>
      </p:sp>
      <p:grpSp>
        <p:nvGrpSpPr>
          <p:cNvPr name="Group 45" id="45"/>
          <p:cNvGrpSpPr/>
          <p:nvPr/>
        </p:nvGrpSpPr>
        <p:grpSpPr>
          <a:xfrm rot="0">
            <a:off x="3074383" y="2486214"/>
            <a:ext cx="3133484" cy="1425281"/>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7" id="47"/>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48" id="48"/>
          <p:cNvSpPr/>
          <p:nvPr/>
        </p:nvSpPr>
        <p:spPr>
          <a:xfrm flipV="true">
            <a:off x="8828849" y="2781654"/>
            <a:ext cx="0" cy="2566464"/>
          </a:xfrm>
          <a:prstGeom prst="line">
            <a:avLst/>
          </a:prstGeom>
          <a:ln cap="flat" w="9525">
            <a:solidFill>
              <a:srgbClr val="0DA33B"/>
            </a:solidFill>
            <a:prstDash val="solid"/>
            <a:headEnd type="none" len="sm" w="sm"/>
            <a:tailEnd type="none" len="sm" w="sm"/>
          </a:ln>
        </p:spPr>
      </p:sp>
      <p:grpSp>
        <p:nvGrpSpPr>
          <p:cNvPr name="Group 49" id="49"/>
          <p:cNvGrpSpPr/>
          <p:nvPr/>
        </p:nvGrpSpPr>
        <p:grpSpPr>
          <a:xfrm rot="0">
            <a:off x="7270128" y="2486214"/>
            <a:ext cx="3133484" cy="1425281"/>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1" id="51"/>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sp>
        <p:nvSpPr>
          <p:cNvPr name="AutoShape 52" id="52"/>
          <p:cNvSpPr/>
          <p:nvPr/>
        </p:nvSpPr>
        <p:spPr>
          <a:xfrm flipV="true">
            <a:off x="12989044" y="2775982"/>
            <a:ext cx="0" cy="2566464"/>
          </a:xfrm>
          <a:prstGeom prst="line">
            <a:avLst/>
          </a:prstGeom>
          <a:ln cap="flat" w="9525">
            <a:solidFill>
              <a:srgbClr val="0DA33B"/>
            </a:solidFill>
            <a:prstDash val="solid"/>
            <a:headEnd type="none" len="sm" w="sm"/>
            <a:tailEnd type="none" len="sm" w="sm"/>
          </a:ln>
        </p:spPr>
      </p:sp>
      <p:grpSp>
        <p:nvGrpSpPr>
          <p:cNvPr name="Group 53" id="53"/>
          <p:cNvGrpSpPr/>
          <p:nvPr/>
        </p:nvGrpSpPr>
        <p:grpSpPr>
          <a:xfrm rot="0">
            <a:off x="11430324" y="2480542"/>
            <a:ext cx="3133484" cy="1425281"/>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5" id="55"/>
            <p:cNvSpPr txBox="true"/>
            <p:nvPr/>
          </p:nvSpPr>
          <p:spPr>
            <a:xfrm>
              <a:off x="0" y="-28575"/>
              <a:ext cx="689010" cy="341975"/>
            </a:xfrm>
            <a:prstGeom prst="rect">
              <a:avLst/>
            </a:prstGeom>
          </p:spPr>
          <p:txBody>
            <a:bodyPr anchor="ctr" rtlCol="false" tIns="50800" lIns="50800" bIns="50800" rIns="50800"/>
            <a:lstStyle/>
            <a:p>
              <a:pPr algn="ctr">
                <a:lnSpc>
                  <a:spcPts val="1960"/>
                </a:lnSpc>
                <a:spcBef>
                  <a:spcPct val="0"/>
                </a:spcBef>
              </a:pPr>
            </a:p>
          </p:txBody>
        </p:sp>
      </p:grpSp>
      <p:grpSp>
        <p:nvGrpSpPr>
          <p:cNvPr name="Group 56" id="56"/>
          <p:cNvGrpSpPr/>
          <p:nvPr/>
        </p:nvGrpSpPr>
        <p:grpSpPr>
          <a:xfrm rot="0">
            <a:off x="5042503" y="686690"/>
            <a:ext cx="8182292" cy="669052"/>
            <a:chOff x="0" y="0"/>
            <a:chExt cx="2150833" cy="175870"/>
          </a:xfrm>
        </p:grpSpPr>
        <p:sp>
          <p:nvSpPr>
            <p:cNvPr name="Freeform 57" id="57"/>
            <p:cNvSpPr/>
            <p:nvPr/>
          </p:nvSpPr>
          <p:spPr>
            <a:xfrm flipH="false" flipV="false" rot="0">
              <a:off x="0" y="0"/>
              <a:ext cx="2150833" cy="175870"/>
            </a:xfrm>
            <a:custGeom>
              <a:avLst/>
              <a:gdLst/>
              <a:ahLst/>
              <a:cxnLst/>
              <a:rect r="r" b="b" t="t" l="l"/>
              <a:pathLst>
                <a:path h="175870" w="2150833">
                  <a:moveTo>
                    <a:pt x="3785" y="0"/>
                  </a:moveTo>
                  <a:lnTo>
                    <a:pt x="2147049" y="0"/>
                  </a:lnTo>
                  <a:cubicBezTo>
                    <a:pt x="2148052" y="0"/>
                    <a:pt x="2149015" y="399"/>
                    <a:pt x="2149725" y="1109"/>
                  </a:cubicBezTo>
                  <a:cubicBezTo>
                    <a:pt x="2150435" y="1818"/>
                    <a:pt x="2150833" y="2781"/>
                    <a:pt x="2150833" y="3785"/>
                  </a:cubicBezTo>
                  <a:lnTo>
                    <a:pt x="2150833" y="172085"/>
                  </a:lnTo>
                  <a:cubicBezTo>
                    <a:pt x="2150833" y="173089"/>
                    <a:pt x="2150435" y="174052"/>
                    <a:pt x="2149725" y="174761"/>
                  </a:cubicBezTo>
                  <a:cubicBezTo>
                    <a:pt x="2149015" y="175471"/>
                    <a:pt x="2148052" y="175870"/>
                    <a:pt x="2147049" y="175870"/>
                  </a:cubicBezTo>
                  <a:lnTo>
                    <a:pt x="3785" y="175870"/>
                  </a:lnTo>
                  <a:cubicBezTo>
                    <a:pt x="2781" y="175870"/>
                    <a:pt x="1818" y="175471"/>
                    <a:pt x="1109" y="174761"/>
                  </a:cubicBezTo>
                  <a:cubicBezTo>
                    <a:pt x="399" y="174052"/>
                    <a:pt x="0" y="173089"/>
                    <a:pt x="0" y="172085"/>
                  </a:cubicBezTo>
                  <a:lnTo>
                    <a:pt x="0" y="3785"/>
                  </a:lnTo>
                  <a:cubicBezTo>
                    <a:pt x="0" y="2781"/>
                    <a:pt x="399" y="1818"/>
                    <a:pt x="1109" y="1109"/>
                  </a:cubicBezTo>
                  <a:cubicBezTo>
                    <a:pt x="1818" y="399"/>
                    <a:pt x="2781" y="0"/>
                    <a:pt x="3785" y="0"/>
                  </a:cubicBezTo>
                  <a:close/>
                </a:path>
              </a:pathLst>
            </a:custGeom>
            <a:solidFill>
              <a:srgbClr val="0DA33B"/>
            </a:solidFill>
          </p:spPr>
        </p:sp>
        <p:sp>
          <p:nvSpPr>
            <p:cNvPr name="TextBox 58" id="58"/>
            <p:cNvSpPr txBox="true"/>
            <p:nvPr/>
          </p:nvSpPr>
          <p:spPr>
            <a:xfrm>
              <a:off x="0" y="-47625"/>
              <a:ext cx="2150833" cy="223495"/>
            </a:xfrm>
            <a:prstGeom prst="rect">
              <a:avLst/>
            </a:prstGeom>
          </p:spPr>
          <p:txBody>
            <a:bodyPr anchor="ctr" rtlCol="false" tIns="50800" lIns="50800" bIns="50800" rIns="50800"/>
            <a:lstStyle/>
            <a:p>
              <a:pPr algn="ctr">
                <a:lnSpc>
                  <a:spcPts val="3551"/>
                </a:lnSpc>
              </a:pPr>
              <a:r>
                <a:rPr lang="en-US" sz="2573" spc="252">
                  <a:solidFill>
                    <a:srgbClr val="FFFFFF"/>
                  </a:solidFill>
                  <a:latin typeface="Questrial"/>
                  <a:ea typeface="Questrial"/>
                  <a:cs typeface="Questrial"/>
                  <a:sym typeface="Questrial"/>
                </a:rPr>
                <a:t>EARLY CHRISTIAN IRELAND</a:t>
              </a:r>
            </a:p>
          </p:txBody>
        </p:sp>
      </p:grpSp>
      <p:sp>
        <p:nvSpPr>
          <p:cNvPr name="TextBox 59" id="59"/>
          <p:cNvSpPr txBox="true"/>
          <p:nvPr/>
        </p:nvSpPr>
        <p:spPr>
          <a:xfrm rot="0">
            <a:off x="3704064" y="1781620"/>
            <a:ext cx="10859169" cy="614722"/>
          </a:xfrm>
          <a:prstGeom prst="rect">
            <a:avLst/>
          </a:prstGeom>
        </p:spPr>
        <p:txBody>
          <a:bodyPr anchor="t" rtlCol="false" tIns="0" lIns="0" bIns="0" rIns="0">
            <a:spAutoFit/>
          </a:bodyPr>
          <a:lstStyle/>
          <a:p>
            <a:pPr algn="ctr">
              <a:lnSpc>
                <a:spcPts val="2458"/>
              </a:lnSpc>
              <a:spcBef>
                <a:spcPct val="0"/>
              </a:spcBef>
            </a:pPr>
            <a:r>
              <a:rPr lang="en-US" b="true" sz="1781" spc="174">
                <a:solidFill>
                  <a:srgbClr val="0DA33B"/>
                </a:solidFill>
                <a:latin typeface="Raleway Bold"/>
                <a:ea typeface="Raleway Bold"/>
                <a:cs typeface="Raleway Bold"/>
                <a:sym typeface="Raleway Bold"/>
              </a:rPr>
              <a:t>2.6 CONSIDER</a:t>
            </a:r>
            <a:r>
              <a:rPr lang="en-US" sz="1781" spc="174">
                <a:solidFill>
                  <a:srgbClr val="000000"/>
                </a:solidFill>
                <a:latin typeface="Raleway"/>
                <a:ea typeface="Raleway"/>
                <a:cs typeface="Raleway"/>
                <a:sym typeface="Raleway"/>
              </a:rPr>
              <a:t> the historical significance of Christianity on the island of Ireland, including its contribution to culture and society in the Early Christian period.</a:t>
            </a:r>
          </a:p>
        </p:txBody>
      </p:sp>
      <p:sp>
        <p:nvSpPr>
          <p:cNvPr name="Freeform 60" id="60"/>
          <p:cNvSpPr/>
          <p:nvPr/>
        </p:nvSpPr>
        <p:spPr>
          <a:xfrm flipH="false" flipV="false" rot="0">
            <a:off x="14078934" y="36340"/>
            <a:ext cx="1790652" cy="2360003"/>
          </a:xfrm>
          <a:custGeom>
            <a:avLst/>
            <a:gdLst/>
            <a:ahLst/>
            <a:cxnLst/>
            <a:rect r="r" b="b" t="t" l="l"/>
            <a:pathLst>
              <a:path h="2360003" w="1790652">
                <a:moveTo>
                  <a:pt x="0" y="0"/>
                </a:moveTo>
                <a:lnTo>
                  <a:pt x="1790652" y="0"/>
                </a:lnTo>
                <a:lnTo>
                  <a:pt x="1790652" y="2360002"/>
                </a:lnTo>
                <a:lnTo>
                  <a:pt x="0" y="23600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2366147" y="92609"/>
            <a:ext cx="2005814" cy="1561010"/>
          </a:xfrm>
          <a:custGeom>
            <a:avLst/>
            <a:gdLst/>
            <a:ahLst/>
            <a:cxnLst/>
            <a:rect r="r" b="b" t="t" l="l"/>
            <a:pathLst>
              <a:path h="1561010" w="2005814">
                <a:moveTo>
                  <a:pt x="0" y="0"/>
                </a:moveTo>
                <a:lnTo>
                  <a:pt x="2005815" y="0"/>
                </a:lnTo>
                <a:lnTo>
                  <a:pt x="2005815" y="1561011"/>
                </a:lnTo>
                <a:lnTo>
                  <a:pt x="0" y="15610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685800" y="2396342"/>
            <a:ext cx="1352917" cy="2143234"/>
          </a:xfrm>
          <a:custGeom>
            <a:avLst/>
            <a:gdLst/>
            <a:ahLst/>
            <a:cxnLst/>
            <a:rect r="r" b="b" t="t" l="l"/>
            <a:pathLst>
              <a:path h="2143234" w="1352917">
                <a:moveTo>
                  <a:pt x="0" y="0"/>
                </a:moveTo>
                <a:lnTo>
                  <a:pt x="1352917" y="0"/>
                </a:lnTo>
                <a:lnTo>
                  <a:pt x="1352917" y="2143235"/>
                </a:lnTo>
                <a:lnTo>
                  <a:pt x="0" y="2143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14645002" y="3184777"/>
            <a:ext cx="2294258" cy="1958723"/>
          </a:xfrm>
          <a:custGeom>
            <a:avLst/>
            <a:gdLst/>
            <a:ahLst/>
            <a:cxnLst/>
            <a:rect r="r" b="b" t="t" l="l"/>
            <a:pathLst>
              <a:path h="1958723" w="2294258">
                <a:moveTo>
                  <a:pt x="0" y="0"/>
                </a:moveTo>
                <a:lnTo>
                  <a:pt x="2294258" y="0"/>
                </a:lnTo>
                <a:lnTo>
                  <a:pt x="2294258" y="1958723"/>
                </a:lnTo>
                <a:lnTo>
                  <a:pt x="0" y="19587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3476788" y="6844447"/>
            <a:ext cx="1907999" cy="1357064"/>
          </a:xfrm>
          <a:custGeom>
            <a:avLst/>
            <a:gdLst/>
            <a:ahLst/>
            <a:cxnLst/>
            <a:rect r="r" b="b" t="t" l="l"/>
            <a:pathLst>
              <a:path h="1357064" w="1907999">
                <a:moveTo>
                  <a:pt x="0" y="0"/>
                </a:moveTo>
                <a:lnTo>
                  <a:pt x="1907999" y="0"/>
                </a:lnTo>
                <a:lnTo>
                  <a:pt x="1907999" y="1357064"/>
                </a:lnTo>
                <a:lnTo>
                  <a:pt x="0" y="135706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65" id="65"/>
          <p:cNvSpPr txBox="true"/>
          <p:nvPr/>
        </p:nvSpPr>
        <p:spPr>
          <a:xfrm rot="0">
            <a:off x="3213064" y="2735923"/>
            <a:ext cx="2823833" cy="876420"/>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ea typeface="Raleway"/>
                <a:cs typeface="Raleway"/>
                <a:sym typeface="Raleway"/>
              </a:rPr>
              <a:t>Estimated arrival of </a:t>
            </a:r>
            <a:r>
              <a:rPr lang="en-US" b="true" sz="1705" spc="167">
                <a:solidFill>
                  <a:srgbClr val="0DA33B"/>
                </a:solidFill>
                <a:latin typeface="Raleway Bold"/>
                <a:ea typeface="Raleway Bold"/>
                <a:cs typeface="Raleway Bold"/>
                <a:sym typeface="Raleway Bold"/>
              </a:rPr>
              <a:t>St. Patrick</a:t>
            </a:r>
            <a:r>
              <a:rPr lang="en-US" b="true" sz="1705" spc="167">
                <a:solidFill>
                  <a:srgbClr val="000000"/>
                </a:solidFill>
                <a:latin typeface="Raleway Bold"/>
                <a:ea typeface="Raleway Bold"/>
                <a:cs typeface="Raleway Bold"/>
                <a:sym typeface="Raleway Bold"/>
              </a:rPr>
              <a:t> </a:t>
            </a:r>
            <a:r>
              <a:rPr lang="en-US" sz="1705" spc="167">
                <a:solidFill>
                  <a:srgbClr val="000000"/>
                </a:solidFill>
                <a:latin typeface="Raleway"/>
                <a:ea typeface="Raleway"/>
                <a:cs typeface="Raleway"/>
                <a:sym typeface="Raleway"/>
              </a:rPr>
              <a:t>to Ireland as a bishop.</a:t>
            </a:r>
          </a:p>
        </p:txBody>
      </p:sp>
      <p:sp>
        <p:nvSpPr>
          <p:cNvPr name="TextBox 66" id="66"/>
          <p:cNvSpPr txBox="true"/>
          <p:nvPr/>
        </p:nvSpPr>
        <p:spPr>
          <a:xfrm rot="0">
            <a:off x="7424954" y="2619334"/>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ea typeface="Raleway"/>
                <a:cs typeface="Raleway"/>
                <a:sym typeface="Raleway"/>
              </a:rPr>
              <a:t>The </a:t>
            </a:r>
            <a:r>
              <a:rPr lang="en-US" b="true" sz="1705" spc="167">
                <a:solidFill>
                  <a:srgbClr val="0DA33B"/>
                </a:solidFill>
                <a:latin typeface="Raleway Bold"/>
                <a:ea typeface="Raleway Bold"/>
                <a:cs typeface="Raleway Bold"/>
                <a:sym typeface="Raleway Bold"/>
              </a:rPr>
              <a:t>Cathach of St Columba</a:t>
            </a:r>
            <a:r>
              <a:rPr lang="en-US" b="true" sz="1705" spc="167">
                <a:solidFill>
                  <a:srgbClr val="000000"/>
                </a:solidFill>
                <a:latin typeface="Raleway Bold"/>
                <a:ea typeface="Raleway Bold"/>
                <a:cs typeface="Raleway Bold"/>
                <a:sym typeface="Raleway Bold"/>
              </a:rPr>
              <a:t> </a:t>
            </a:r>
            <a:r>
              <a:rPr lang="en-US" sz="1705" spc="167">
                <a:solidFill>
                  <a:srgbClr val="000000"/>
                </a:solidFill>
                <a:latin typeface="Raleway"/>
                <a:ea typeface="Raleway"/>
                <a:cs typeface="Raleway"/>
                <a:sym typeface="Raleway"/>
              </a:rPr>
              <a:t>was created  by </a:t>
            </a:r>
            <a:r>
              <a:rPr lang="en-US" b="true" sz="1705" spc="167">
                <a:solidFill>
                  <a:srgbClr val="0DA33B"/>
                </a:solidFill>
                <a:latin typeface="Raleway Bold"/>
                <a:ea typeface="Raleway Bold"/>
                <a:cs typeface="Raleway Bold"/>
                <a:sym typeface="Raleway Bold"/>
              </a:rPr>
              <a:t>Sitric of Kells</a:t>
            </a:r>
            <a:r>
              <a:rPr lang="en-US" sz="1705" spc="167">
                <a:solidFill>
                  <a:srgbClr val="000000"/>
                </a:solidFill>
                <a:latin typeface="Raleway"/>
                <a:ea typeface="Raleway"/>
                <a:cs typeface="Raleway"/>
                <a:sym typeface="Raleway"/>
              </a:rPr>
              <a:t>, </a:t>
            </a:r>
            <a:r>
              <a:rPr lang="en-US" b="true" sz="1705" spc="167">
                <a:solidFill>
                  <a:srgbClr val="0DA33B"/>
                </a:solidFill>
                <a:latin typeface="Raleway Bold"/>
                <a:ea typeface="Raleway Bold"/>
                <a:cs typeface="Raleway Bold"/>
                <a:sym typeface="Raleway Bold"/>
              </a:rPr>
              <a:t>Co. Meath</a:t>
            </a:r>
            <a:r>
              <a:rPr lang="en-US" sz="1705" spc="167">
                <a:solidFill>
                  <a:srgbClr val="000000"/>
                </a:solidFill>
                <a:latin typeface="Raleway"/>
                <a:ea typeface="Raleway"/>
                <a:cs typeface="Raleway"/>
                <a:sym typeface="Raleway"/>
              </a:rPr>
              <a:t>.</a:t>
            </a:r>
          </a:p>
        </p:txBody>
      </p:sp>
      <p:sp>
        <p:nvSpPr>
          <p:cNvPr name="TextBox 67" id="67"/>
          <p:cNvSpPr txBox="true"/>
          <p:nvPr/>
        </p:nvSpPr>
        <p:spPr>
          <a:xfrm rot="0">
            <a:off x="11569106" y="2619334"/>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ea typeface="Raleway"/>
                <a:cs typeface="Raleway"/>
                <a:sym typeface="Raleway"/>
              </a:rPr>
              <a:t>The </a:t>
            </a:r>
            <a:r>
              <a:rPr lang="en-US" b="true" sz="1705" spc="167">
                <a:solidFill>
                  <a:srgbClr val="0DA33B"/>
                </a:solidFill>
                <a:latin typeface="Raleway Bold"/>
                <a:ea typeface="Raleway Bold"/>
                <a:cs typeface="Raleway Bold"/>
                <a:sym typeface="Raleway Bold"/>
              </a:rPr>
              <a:t>Book of Kells</a:t>
            </a:r>
            <a:r>
              <a:rPr lang="en-US" sz="1705" spc="167">
                <a:solidFill>
                  <a:srgbClr val="000000"/>
                </a:solidFill>
                <a:latin typeface="Raleway"/>
                <a:ea typeface="Raleway"/>
                <a:cs typeface="Raleway"/>
                <a:sym typeface="Raleway"/>
              </a:rPr>
              <a:t> originates from the </a:t>
            </a:r>
            <a:r>
              <a:rPr lang="en-US" b="true" sz="1705" spc="167">
                <a:solidFill>
                  <a:srgbClr val="0DA33B"/>
                </a:solidFill>
                <a:latin typeface="Raleway Bold"/>
                <a:ea typeface="Raleway Bold"/>
                <a:cs typeface="Raleway Bold"/>
                <a:sym typeface="Raleway Bold"/>
              </a:rPr>
              <a:t>Iona Abbey</a:t>
            </a:r>
            <a:r>
              <a:rPr lang="en-US" sz="1705" spc="167">
                <a:solidFill>
                  <a:srgbClr val="000000"/>
                </a:solidFill>
                <a:latin typeface="Raleway"/>
                <a:ea typeface="Raleway"/>
                <a:cs typeface="Raleway"/>
                <a:sym typeface="Raleway"/>
              </a:rPr>
              <a:t> in </a:t>
            </a:r>
            <a:r>
              <a:rPr lang="en-US" b="true" sz="1705" spc="167">
                <a:solidFill>
                  <a:srgbClr val="0DA33B"/>
                </a:solidFill>
                <a:latin typeface="Raleway Bold"/>
                <a:ea typeface="Raleway Bold"/>
                <a:cs typeface="Raleway Bold"/>
                <a:sym typeface="Raleway Bold"/>
              </a:rPr>
              <a:t>Scotland</a:t>
            </a:r>
            <a:r>
              <a:rPr lang="en-US" sz="1705" spc="167">
                <a:solidFill>
                  <a:srgbClr val="000000"/>
                </a:solidFill>
                <a:latin typeface="Raleway"/>
                <a:ea typeface="Raleway"/>
                <a:cs typeface="Raleway"/>
                <a:sym typeface="Raleway"/>
              </a:rPr>
              <a:t>.</a:t>
            </a:r>
          </a:p>
        </p:txBody>
      </p:sp>
      <p:sp>
        <p:nvSpPr>
          <p:cNvPr name="TextBox 68" id="68"/>
          <p:cNvSpPr txBox="true"/>
          <p:nvPr/>
        </p:nvSpPr>
        <p:spPr>
          <a:xfrm rot="0">
            <a:off x="1150749" y="8425931"/>
            <a:ext cx="2823833" cy="1168857"/>
          </a:xfrm>
          <a:prstGeom prst="rect">
            <a:avLst/>
          </a:prstGeom>
        </p:spPr>
        <p:txBody>
          <a:bodyPr anchor="t" rtlCol="false" tIns="0" lIns="0" bIns="0" rIns="0">
            <a:spAutoFit/>
          </a:bodyPr>
          <a:lstStyle/>
          <a:p>
            <a:pPr algn="ctr" marL="0" indent="0" lvl="0">
              <a:lnSpc>
                <a:spcPts val="2353"/>
              </a:lnSpc>
              <a:spcBef>
                <a:spcPct val="0"/>
              </a:spcBef>
            </a:pPr>
            <a:r>
              <a:rPr lang="en-US" b="true" sz="1705" spc="167">
                <a:solidFill>
                  <a:srgbClr val="0DA33B"/>
                </a:solidFill>
                <a:latin typeface="Raleway Bold"/>
                <a:ea typeface="Raleway Bold"/>
                <a:cs typeface="Raleway Bold"/>
                <a:sym typeface="Raleway Bold"/>
              </a:rPr>
              <a:t>Bishop Palladius</a:t>
            </a:r>
            <a:r>
              <a:rPr lang="en-US" b="true" sz="1705" spc="167">
                <a:solidFill>
                  <a:srgbClr val="000000"/>
                </a:solidFill>
                <a:latin typeface="Raleway Bold"/>
                <a:ea typeface="Raleway Bold"/>
                <a:cs typeface="Raleway Bold"/>
                <a:sym typeface="Raleway Bold"/>
              </a:rPr>
              <a:t> </a:t>
            </a:r>
            <a:r>
              <a:rPr lang="en-US" sz="1705" spc="167">
                <a:solidFill>
                  <a:srgbClr val="000000"/>
                </a:solidFill>
                <a:latin typeface="Raleway"/>
                <a:ea typeface="Raleway"/>
                <a:cs typeface="Raleway"/>
                <a:sym typeface="Raleway"/>
              </a:rPr>
              <a:t>arrives in Ireland to teach Christianity to the Irish pagans.</a:t>
            </a:r>
          </a:p>
        </p:txBody>
      </p:sp>
      <p:sp>
        <p:nvSpPr>
          <p:cNvPr name="TextBox 69" id="69"/>
          <p:cNvSpPr txBox="true"/>
          <p:nvPr/>
        </p:nvSpPr>
        <p:spPr>
          <a:xfrm rot="0">
            <a:off x="5151611" y="8425931"/>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ea typeface="Raleway"/>
                <a:cs typeface="Raleway"/>
                <a:sym typeface="Raleway"/>
              </a:rPr>
              <a:t>The </a:t>
            </a:r>
            <a:r>
              <a:rPr lang="en-US" b="true" sz="1705" spc="167">
                <a:solidFill>
                  <a:srgbClr val="0DA33B"/>
                </a:solidFill>
                <a:latin typeface="Raleway Bold"/>
                <a:ea typeface="Raleway Bold"/>
                <a:cs typeface="Raleway Bold"/>
                <a:sym typeface="Raleway Bold"/>
              </a:rPr>
              <a:t>Death of St. Patrick</a:t>
            </a:r>
            <a:r>
              <a:rPr lang="en-US" b="true" sz="1705" spc="167">
                <a:solidFill>
                  <a:srgbClr val="000000"/>
                </a:solidFill>
                <a:latin typeface="Raleway Bold"/>
                <a:ea typeface="Raleway Bold"/>
                <a:cs typeface="Raleway Bold"/>
                <a:sym typeface="Raleway Bold"/>
              </a:rPr>
              <a:t> </a:t>
            </a:r>
            <a:r>
              <a:rPr lang="en-US" sz="1705" spc="167">
                <a:solidFill>
                  <a:srgbClr val="000000"/>
                </a:solidFill>
                <a:latin typeface="Raleway"/>
                <a:ea typeface="Raleway"/>
                <a:cs typeface="Raleway"/>
                <a:sym typeface="Raleway"/>
              </a:rPr>
              <a:t>who is believed to be buried in </a:t>
            </a:r>
            <a:r>
              <a:rPr lang="en-US" b="true" sz="1705" spc="167">
                <a:solidFill>
                  <a:srgbClr val="0DA33B"/>
                </a:solidFill>
                <a:latin typeface="Raleway Bold"/>
                <a:ea typeface="Raleway Bold"/>
                <a:cs typeface="Raleway Bold"/>
                <a:sym typeface="Raleway Bold"/>
              </a:rPr>
              <a:t>Downpatrick</a:t>
            </a:r>
            <a:r>
              <a:rPr lang="en-US" sz="1705" spc="167">
                <a:solidFill>
                  <a:srgbClr val="000000"/>
                </a:solidFill>
                <a:latin typeface="Raleway"/>
                <a:ea typeface="Raleway"/>
                <a:cs typeface="Raleway"/>
                <a:sym typeface="Raleway"/>
              </a:rPr>
              <a:t>.</a:t>
            </a:r>
          </a:p>
        </p:txBody>
      </p:sp>
      <p:sp>
        <p:nvSpPr>
          <p:cNvPr name="TextBox 70" id="70"/>
          <p:cNvSpPr txBox="true"/>
          <p:nvPr/>
        </p:nvSpPr>
        <p:spPr>
          <a:xfrm rot="0">
            <a:off x="9568263" y="8425931"/>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ea typeface="Raleway"/>
                <a:cs typeface="Raleway"/>
                <a:sym typeface="Raleway"/>
              </a:rPr>
              <a:t>The </a:t>
            </a:r>
            <a:r>
              <a:rPr lang="en-US" b="true" sz="1705" spc="167">
                <a:solidFill>
                  <a:srgbClr val="0DA33B"/>
                </a:solidFill>
                <a:latin typeface="Raleway Bold"/>
                <a:ea typeface="Raleway Bold"/>
                <a:cs typeface="Raleway Bold"/>
                <a:sym typeface="Raleway Bold"/>
              </a:rPr>
              <a:t>Book of Durrow</a:t>
            </a:r>
            <a:r>
              <a:rPr lang="en-US" sz="1705" spc="167">
                <a:solidFill>
                  <a:srgbClr val="000000"/>
                </a:solidFill>
                <a:latin typeface="Raleway"/>
                <a:ea typeface="Raleway"/>
                <a:cs typeface="Raleway"/>
                <a:sym typeface="Raleway"/>
              </a:rPr>
              <a:t> was created on a site founded by </a:t>
            </a:r>
            <a:r>
              <a:rPr lang="en-US" b="true" sz="1705" spc="167">
                <a:solidFill>
                  <a:srgbClr val="0DA33B"/>
                </a:solidFill>
                <a:latin typeface="Raleway Bold"/>
                <a:ea typeface="Raleway Bold"/>
                <a:cs typeface="Raleway Bold"/>
                <a:sym typeface="Raleway Bold"/>
              </a:rPr>
              <a:t>Colum Cille</a:t>
            </a:r>
            <a:r>
              <a:rPr lang="en-US" sz="1705" spc="167">
                <a:solidFill>
                  <a:srgbClr val="000000"/>
                </a:solidFill>
                <a:latin typeface="Raleway"/>
                <a:ea typeface="Raleway"/>
                <a:cs typeface="Raleway"/>
                <a:sym typeface="Raleway"/>
              </a:rPr>
              <a:t> in </a:t>
            </a:r>
            <a:r>
              <a:rPr lang="en-US" b="true" sz="1705" spc="167">
                <a:solidFill>
                  <a:srgbClr val="0DA33B"/>
                </a:solidFill>
                <a:latin typeface="Raleway Bold"/>
                <a:ea typeface="Raleway Bold"/>
                <a:cs typeface="Raleway Bold"/>
                <a:sym typeface="Raleway Bold"/>
              </a:rPr>
              <a:t>Co. Offaly</a:t>
            </a:r>
            <a:r>
              <a:rPr lang="en-US" sz="1705" spc="167">
                <a:solidFill>
                  <a:srgbClr val="000000"/>
                </a:solidFill>
                <a:latin typeface="Raleway"/>
                <a:ea typeface="Raleway"/>
                <a:cs typeface="Raleway"/>
                <a:sym typeface="Raleway"/>
              </a:rPr>
              <a:t>.</a:t>
            </a:r>
          </a:p>
        </p:txBody>
      </p:sp>
      <p:sp>
        <p:nvSpPr>
          <p:cNvPr name="TextBox 71" id="71"/>
          <p:cNvSpPr txBox="true"/>
          <p:nvPr/>
        </p:nvSpPr>
        <p:spPr>
          <a:xfrm rot="0">
            <a:off x="13732917" y="8419522"/>
            <a:ext cx="2823833" cy="1168857"/>
          </a:xfrm>
          <a:prstGeom prst="rect">
            <a:avLst/>
          </a:prstGeom>
        </p:spPr>
        <p:txBody>
          <a:bodyPr anchor="t" rtlCol="false" tIns="0" lIns="0" bIns="0" rIns="0">
            <a:spAutoFit/>
          </a:bodyPr>
          <a:lstStyle/>
          <a:p>
            <a:pPr algn="ctr" marL="0" indent="0" lvl="0">
              <a:lnSpc>
                <a:spcPts val="2353"/>
              </a:lnSpc>
              <a:spcBef>
                <a:spcPct val="0"/>
              </a:spcBef>
            </a:pPr>
            <a:r>
              <a:rPr lang="en-US" sz="1705" spc="167">
                <a:solidFill>
                  <a:srgbClr val="000000"/>
                </a:solidFill>
                <a:latin typeface="Raleway"/>
                <a:ea typeface="Raleway"/>
                <a:cs typeface="Raleway"/>
                <a:sym typeface="Raleway"/>
              </a:rPr>
              <a:t>The</a:t>
            </a:r>
            <a:r>
              <a:rPr lang="en-US" b="true" sz="1705" spc="167">
                <a:solidFill>
                  <a:srgbClr val="000000"/>
                </a:solidFill>
                <a:latin typeface="Raleway Bold"/>
                <a:ea typeface="Raleway Bold"/>
                <a:cs typeface="Raleway Bold"/>
                <a:sym typeface="Raleway Bold"/>
              </a:rPr>
              <a:t> </a:t>
            </a:r>
            <a:r>
              <a:rPr lang="en-US" b="true" sz="1705" spc="167">
                <a:solidFill>
                  <a:srgbClr val="0DA33B"/>
                </a:solidFill>
                <a:latin typeface="Raleway Bold"/>
                <a:ea typeface="Raleway Bold"/>
                <a:cs typeface="Raleway Bold"/>
                <a:sym typeface="Raleway Bold"/>
              </a:rPr>
              <a:t>Arrival of the Vikings</a:t>
            </a:r>
            <a:r>
              <a:rPr lang="en-US" sz="1705" spc="167">
                <a:solidFill>
                  <a:srgbClr val="000000"/>
                </a:solidFill>
                <a:latin typeface="Raleway"/>
                <a:ea typeface="Raleway"/>
                <a:cs typeface="Raleway"/>
                <a:sym typeface="Raleway"/>
              </a:rPr>
              <a:t> in Ireland marked the beginning of the raids..</a:t>
            </a:r>
          </a:p>
        </p:txBody>
      </p:sp>
      <p:sp>
        <p:nvSpPr>
          <p:cNvPr name="TextBox 72" id="72"/>
          <p:cNvSpPr txBox="true"/>
          <p:nvPr/>
        </p:nvSpPr>
        <p:spPr>
          <a:xfrm rot="0">
            <a:off x="7750378" y="-53021"/>
            <a:ext cx="2766541" cy="385037"/>
          </a:xfrm>
          <a:prstGeom prst="rect">
            <a:avLst/>
          </a:prstGeom>
        </p:spPr>
        <p:txBody>
          <a:bodyPr anchor="t" rtlCol="false" tIns="0" lIns="0" bIns="0" rIns="0">
            <a:spAutoFit/>
          </a:bodyPr>
          <a:lstStyle/>
          <a:p>
            <a:pPr algn="ctr">
              <a:lnSpc>
                <a:spcPts val="2949"/>
              </a:lnSpc>
            </a:pPr>
            <a:r>
              <a:rPr lang="en-US" b="true" sz="2106">
                <a:solidFill>
                  <a:srgbClr val="0DA33B"/>
                </a:solidFill>
                <a:latin typeface="Old Standard Bold"/>
                <a:ea typeface="Old Standard Bold"/>
                <a:cs typeface="Old Standard Bold"/>
                <a:sym typeface="Old Standard Bold"/>
              </a:rPr>
              <a:t>Chapter 5</a:t>
            </a:r>
          </a:p>
        </p:txBody>
      </p:sp>
      <p:sp>
        <p:nvSpPr>
          <p:cNvPr name="TextBox 73" id="7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74" id="74"/>
          <p:cNvGrpSpPr/>
          <p:nvPr/>
        </p:nvGrpSpPr>
        <p:grpSpPr>
          <a:xfrm rot="0">
            <a:off x="11383909" y="9756776"/>
            <a:ext cx="5555351" cy="530224"/>
            <a:chOff x="0" y="0"/>
            <a:chExt cx="7407135" cy="706965"/>
          </a:xfrm>
        </p:grpSpPr>
        <p:sp>
          <p:nvSpPr>
            <p:cNvPr name="Freeform 75" id="7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76" id="7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7" id="7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8" id="7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9" id="7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80" id="8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8833677" y="2672444"/>
            <a:ext cx="7962939" cy="6529610"/>
          </a:xfrm>
          <a:custGeom>
            <a:avLst/>
            <a:gdLst/>
            <a:ahLst/>
            <a:cxnLst/>
            <a:rect r="r" b="b" t="t" l="l"/>
            <a:pathLst>
              <a:path h="6529610" w="7962939">
                <a:moveTo>
                  <a:pt x="0" y="0"/>
                </a:moveTo>
                <a:lnTo>
                  <a:pt x="7962939" y="0"/>
                </a:lnTo>
                <a:lnTo>
                  <a:pt x="7962939" y="6529610"/>
                </a:lnTo>
                <a:lnTo>
                  <a:pt x="0" y="6529610"/>
                </a:lnTo>
                <a:lnTo>
                  <a:pt x="0" y="0"/>
                </a:lnTo>
                <a:close/>
              </a:path>
            </a:pathLst>
          </a:custGeom>
          <a:blipFill>
            <a:blip r:embed="rId2"/>
            <a:stretch>
              <a:fillRect l="0" t="0" r="0" b="0"/>
            </a:stretch>
          </a:blipFill>
        </p:spPr>
      </p:sp>
      <p:sp>
        <p:nvSpPr>
          <p:cNvPr name="TextBox 7" id="7"/>
          <p:cNvSpPr txBox="true"/>
          <p:nvPr/>
        </p:nvSpPr>
        <p:spPr>
          <a:xfrm rot="0">
            <a:off x="1028700" y="2139949"/>
            <a:ext cx="7647016"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the fall of the Western Roman Empire, much of Europe went through a period of unrest known as the Dark Ages (AD 500 to 1000). </a:t>
            </a:r>
            <a:r>
              <a:rPr lang="en-US" sz="2500">
                <a:solidFill>
                  <a:srgbClr val="000000"/>
                </a:solidFill>
                <a:latin typeface="Arial"/>
                <a:ea typeface="Arial"/>
                <a:cs typeface="Arial"/>
                <a:sym typeface="Arial"/>
              </a:rPr>
              <a:t>These hard and savage times – and later, the new threat of Viking attacks at home – led to many monks travelling abroad to found monasteries throughout Europe. These Irish monks produced manuscripts in the Irish style and worked to convert Europe to Christianity. This period of time was known as the ‘Golden Age’ of Irish monasteries.</a:t>
            </a:r>
          </a:p>
          <a:p>
            <a:pPr algn="l">
              <a:lnSpc>
                <a:spcPts val="3500"/>
              </a:lnSpc>
            </a:pPr>
            <a:r>
              <a:rPr lang="en-US" sz="2500">
                <a:solidFill>
                  <a:srgbClr val="000000"/>
                </a:solidFill>
                <a:latin typeface="Arial"/>
                <a:ea typeface="Arial"/>
                <a:cs typeface="Arial"/>
                <a:sym typeface="Arial"/>
              </a:rPr>
              <a:t>St Columbanus left a monastery in Bangor, Co. Down to found several monasteries including Luxeuil in France and Bobbio in Italy.</a:t>
            </a:r>
          </a:p>
          <a:p>
            <a:pPr algn="l">
              <a:lnSpc>
                <a:spcPts val="3500"/>
              </a:lnSpc>
            </a:pPr>
            <a:r>
              <a:rPr lang="en-US" sz="2500">
                <a:solidFill>
                  <a:srgbClr val="000000"/>
                </a:solidFill>
                <a:latin typeface="Arial"/>
                <a:ea typeface="Arial"/>
                <a:cs typeface="Arial"/>
                <a:sym typeface="Arial"/>
              </a:rPr>
              <a:t>St Colmcill left Ireland at the age of 44 to found the monastery on the island of Iona (off the coast of Scotland). Iona is actually where the Book of Kells was made – it was simply found in Kells much later.</a:t>
            </a:r>
          </a:p>
        </p:txBody>
      </p:sp>
      <p:sp>
        <p:nvSpPr>
          <p:cNvPr name="TextBox 8" id="8"/>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The Golden Age of Irish Monasteries</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1" id="11"/>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42,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war followed the fall of the Roman Empire?</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what is meant by the Dark Ages.</a:t>
            </a:r>
          </a:p>
          <a:p>
            <a:pPr algn="l" marL="539749" indent="-269875" lvl="1">
              <a:lnSpc>
                <a:spcPts val="3499"/>
              </a:lnSpc>
              <a:buAutoNum type="arabicPeriod" startAt="1"/>
            </a:pPr>
            <a:r>
              <a:rPr lang="en-US" sz="2499">
                <a:solidFill>
                  <a:srgbClr val="0DA33B"/>
                </a:solidFill>
                <a:latin typeface="Arial"/>
                <a:ea typeface="Arial"/>
                <a:cs typeface="Arial"/>
                <a:sym typeface="Arial"/>
              </a:rPr>
              <a:t>What work did Irish monks do when they went abroad?</a:t>
            </a:r>
          </a:p>
          <a:p>
            <a:pPr algn="l" marL="539749" indent="-269875" lvl="1">
              <a:lnSpc>
                <a:spcPts val="3499"/>
              </a:lnSpc>
              <a:buAutoNum type="arabicPeriod" startAt="1"/>
            </a:pPr>
            <a:r>
              <a:rPr lang="en-US" sz="2499">
                <a:solidFill>
                  <a:srgbClr val="0DA33B"/>
                </a:solidFill>
                <a:latin typeface="Arial"/>
                <a:ea typeface="Arial"/>
                <a:cs typeface="Arial"/>
                <a:sym typeface="Arial"/>
              </a:rPr>
              <a:t>Name three modern European countries where Irish monks founded monasteries.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42, Artefact, 2nd Edition)</a:t>
            </a:r>
          </a:p>
        </p:txBody>
      </p:sp>
      <p:sp>
        <p:nvSpPr>
          <p:cNvPr name="TextBox 7" id="7"/>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war followed the fall of the Roman Empire?</a:t>
            </a:r>
          </a:p>
          <a:p>
            <a:pPr algn="l" marL="1079499" indent="-359833" lvl="2">
              <a:lnSpc>
                <a:spcPts val="3499"/>
              </a:lnSpc>
              <a:buAutoNum type="alphaLcPeriod" startAt="1"/>
            </a:pPr>
            <a:r>
              <a:rPr lang="en-US" sz="2499">
                <a:solidFill>
                  <a:srgbClr val="000000"/>
                </a:solidFill>
                <a:latin typeface="Arial"/>
                <a:ea typeface="Arial"/>
                <a:cs typeface="Arial"/>
                <a:sym typeface="Arial"/>
              </a:rPr>
              <a:t>Because each of the territories from the Roman Empire wanted to establish themselves as independent countries.</a:t>
            </a:r>
          </a:p>
          <a:p>
            <a:pPr algn="l" marL="539749" indent="-269875" lvl="1">
              <a:lnSpc>
                <a:spcPts val="3499"/>
              </a:lnSpc>
              <a:buAutoNum type="arabicPeriod" startAt="1"/>
            </a:pPr>
            <a:r>
              <a:rPr lang="en-US" sz="2499">
                <a:solidFill>
                  <a:srgbClr val="FF914D"/>
                </a:solidFill>
                <a:latin typeface="Arial"/>
                <a:ea typeface="Arial"/>
                <a:cs typeface="Arial"/>
                <a:sym typeface="Arial"/>
              </a:rPr>
              <a:t>Explain what is meant by the Dark Ages.</a:t>
            </a:r>
          </a:p>
          <a:p>
            <a:pPr algn="l" marL="1079499" indent="-359833" lvl="2">
              <a:lnSpc>
                <a:spcPts val="3499"/>
              </a:lnSpc>
              <a:buAutoNum type="alphaLcPeriod" startAt="1"/>
            </a:pPr>
            <a:r>
              <a:rPr lang="en-US" sz="2499">
                <a:solidFill>
                  <a:srgbClr val="000000"/>
                </a:solidFill>
                <a:latin typeface="Arial"/>
                <a:ea typeface="Arial"/>
                <a:cs typeface="Arial"/>
                <a:sym typeface="Arial"/>
              </a:rPr>
              <a:t>The period 500-1000 AD that saw war throughout Europe. It is also a period of time for which we have limited written sources from.</a:t>
            </a:r>
          </a:p>
          <a:p>
            <a:pPr algn="l" marL="539749" indent="-269875" lvl="1">
              <a:lnSpc>
                <a:spcPts val="3499"/>
              </a:lnSpc>
              <a:buAutoNum type="arabicPeriod" startAt="1"/>
            </a:pPr>
            <a:r>
              <a:rPr lang="en-US" sz="2499">
                <a:solidFill>
                  <a:srgbClr val="5271FF"/>
                </a:solidFill>
                <a:latin typeface="Arial"/>
                <a:ea typeface="Arial"/>
                <a:cs typeface="Arial"/>
                <a:sym typeface="Arial"/>
              </a:rPr>
              <a:t>What work did Irish monks do when they went abroad?</a:t>
            </a:r>
          </a:p>
          <a:p>
            <a:pPr algn="l" marL="1079499" indent="-359833" lvl="2">
              <a:lnSpc>
                <a:spcPts val="3499"/>
              </a:lnSpc>
              <a:buAutoNum type="alphaLcPeriod" startAt="1"/>
            </a:pPr>
            <a:r>
              <a:rPr lang="en-US" sz="2499">
                <a:solidFill>
                  <a:srgbClr val="000000"/>
                </a:solidFill>
                <a:latin typeface="Arial"/>
                <a:ea typeface="Arial"/>
                <a:cs typeface="Arial"/>
                <a:sym typeface="Arial"/>
              </a:rPr>
              <a:t>They founded monasteries.</a:t>
            </a:r>
          </a:p>
          <a:p>
            <a:pPr algn="l" marL="1079499" indent="-359833" lvl="2">
              <a:lnSpc>
                <a:spcPts val="3499"/>
              </a:lnSpc>
              <a:buAutoNum type="alphaLcPeriod" startAt="1"/>
            </a:pPr>
            <a:r>
              <a:rPr lang="en-US" sz="2499">
                <a:solidFill>
                  <a:srgbClr val="000000"/>
                </a:solidFill>
                <a:latin typeface="Arial"/>
                <a:ea typeface="Arial"/>
                <a:cs typeface="Arial"/>
                <a:sym typeface="Arial"/>
              </a:rPr>
              <a:t>They created manuscripts.</a:t>
            </a:r>
          </a:p>
          <a:p>
            <a:pPr algn="l" marL="1079499" indent="-359833" lvl="2">
              <a:lnSpc>
                <a:spcPts val="3499"/>
              </a:lnSpc>
              <a:buAutoNum type="alphaLcPeriod" startAt="1"/>
            </a:pPr>
            <a:r>
              <a:rPr lang="en-US" sz="2499">
                <a:solidFill>
                  <a:srgbClr val="000000"/>
                </a:solidFill>
                <a:latin typeface="Arial"/>
                <a:ea typeface="Arial"/>
                <a:cs typeface="Arial"/>
                <a:sym typeface="Arial"/>
              </a:rPr>
              <a:t>They converted pagans to Christianity.</a:t>
            </a:r>
          </a:p>
          <a:p>
            <a:pPr algn="l" marL="539749" indent="-269875" lvl="1">
              <a:lnSpc>
                <a:spcPts val="3499"/>
              </a:lnSpc>
              <a:buAutoNum type="arabicPeriod" startAt="1"/>
            </a:pPr>
            <a:r>
              <a:rPr lang="en-US" sz="2499">
                <a:solidFill>
                  <a:srgbClr val="FF3131"/>
                </a:solidFill>
                <a:latin typeface="Arial"/>
                <a:ea typeface="Arial"/>
                <a:cs typeface="Arial"/>
                <a:sym typeface="Arial"/>
              </a:rPr>
              <a:t>Name three modern European countries where Irish monks founded abroad.</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0" id="10"/>
          <p:cNvSpPr txBox="true"/>
          <p:nvPr/>
        </p:nvSpPr>
        <p:spPr>
          <a:xfrm rot="0">
            <a:off x="1028700" y="6905624"/>
            <a:ext cx="8115300"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Portugal</a:t>
            </a:r>
          </a:p>
          <a:p>
            <a:pPr algn="l" marL="539749" indent="-269875" lvl="1">
              <a:lnSpc>
                <a:spcPts val="3499"/>
              </a:lnSpc>
              <a:buAutoNum type="arabicPeriod" startAt="1"/>
            </a:pPr>
            <a:r>
              <a:rPr lang="en-US" sz="2499">
                <a:solidFill>
                  <a:srgbClr val="0DA33B"/>
                </a:solidFill>
                <a:latin typeface="Arial"/>
                <a:ea typeface="Arial"/>
                <a:cs typeface="Arial"/>
                <a:sym typeface="Arial"/>
              </a:rPr>
              <a:t>Scotland</a:t>
            </a:r>
          </a:p>
          <a:p>
            <a:pPr algn="l" marL="539749" indent="-269875" lvl="1">
              <a:lnSpc>
                <a:spcPts val="3499"/>
              </a:lnSpc>
              <a:buAutoNum type="arabicPeriod" startAt="1"/>
            </a:pPr>
            <a:r>
              <a:rPr lang="en-US" sz="2499">
                <a:solidFill>
                  <a:srgbClr val="0DA33B"/>
                </a:solidFill>
                <a:latin typeface="Arial"/>
                <a:ea typeface="Arial"/>
                <a:cs typeface="Arial"/>
                <a:sym typeface="Arial"/>
              </a:rPr>
              <a:t>England</a:t>
            </a:r>
          </a:p>
          <a:p>
            <a:pPr algn="l" marL="539749" indent="-269875" lvl="1">
              <a:lnSpc>
                <a:spcPts val="3499"/>
              </a:lnSpc>
              <a:buAutoNum type="arabicPeriod" startAt="1"/>
            </a:pPr>
            <a:r>
              <a:rPr lang="en-US" sz="2499">
                <a:solidFill>
                  <a:srgbClr val="0DA33B"/>
                </a:solidFill>
                <a:latin typeface="Arial"/>
                <a:ea typeface="Arial"/>
                <a:cs typeface="Arial"/>
                <a:sym typeface="Arial"/>
              </a:rPr>
              <a:t>Wales</a:t>
            </a:r>
          </a:p>
          <a:p>
            <a:pPr algn="l" marL="539749" indent="-269875" lvl="1">
              <a:lnSpc>
                <a:spcPts val="3499"/>
              </a:lnSpc>
              <a:buAutoNum type="arabicPeriod" startAt="1"/>
            </a:pPr>
            <a:r>
              <a:rPr lang="en-US" sz="2499">
                <a:solidFill>
                  <a:srgbClr val="0DA33B"/>
                </a:solidFill>
                <a:latin typeface="Arial"/>
                <a:ea typeface="Arial"/>
                <a:cs typeface="Arial"/>
                <a:sym typeface="Arial"/>
              </a:rPr>
              <a:t>Belgium</a:t>
            </a:r>
          </a:p>
          <a:p>
            <a:pPr algn="l" marL="539749" indent="-269875" lvl="1">
              <a:lnSpc>
                <a:spcPts val="3499"/>
              </a:lnSpc>
              <a:buAutoNum type="arabicPeriod" startAt="1"/>
            </a:pPr>
            <a:r>
              <a:rPr lang="en-US" sz="2499">
                <a:solidFill>
                  <a:srgbClr val="0DA33B"/>
                </a:solidFill>
                <a:latin typeface="Arial"/>
                <a:ea typeface="Arial"/>
                <a:cs typeface="Arial"/>
                <a:sym typeface="Arial"/>
              </a:rPr>
              <a:t>France</a:t>
            </a:r>
          </a:p>
        </p:txBody>
      </p:sp>
      <p:sp>
        <p:nvSpPr>
          <p:cNvPr name="TextBox 11" id="11"/>
          <p:cNvSpPr txBox="true"/>
          <p:nvPr/>
        </p:nvSpPr>
        <p:spPr>
          <a:xfrm rot="0">
            <a:off x="8823960" y="6905624"/>
            <a:ext cx="8115300"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Italy</a:t>
            </a:r>
          </a:p>
          <a:p>
            <a:pPr algn="l" marL="539749" indent="-269875" lvl="1">
              <a:lnSpc>
                <a:spcPts val="3499"/>
              </a:lnSpc>
              <a:buAutoNum type="arabicPeriod" startAt="1"/>
            </a:pPr>
            <a:r>
              <a:rPr lang="en-US" sz="2499">
                <a:solidFill>
                  <a:srgbClr val="0DA33B"/>
                </a:solidFill>
                <a:latin typeface="Arial"/>
                <a:ea typeface="Arial"/>
                <a:cs typeface="Arial"/>
                <a:sym typeface="Arial"/>
              </a:rPr>
              <a:t>Spain</a:t>
            </a:r>
          </a:p>
          <a:p>
            <a:pPr algn="l" marL="539749" indent="-269875" lvl="1">
              <a:lnSpc>
                <a:spcPts val="3499"/>
              </a:lnSpc>
              <a:buAutoNum type="arabicPeriod" startAt="1"/>
            </a:pPr>
            <a:r>
              <a:rPr lang="en-US" sz="2499">
                <a:solidFill>
                  <a:srgbClr val="0DA33B"/>
                </a:solidFill>
                <a:latin typeface="Arial"/>
                <a:ea typeface="Arial"/>
                <a:cs typeface="Arial"/>
                <a:sym typeface="Arial"/>
              </a:rPr>
              <a:t>Netherlands</a:t>
            </a:r>
          </a:p>
          <a:p>
            <a:pPr algn="l" marL="539749" indent="-269875" lvl="1">
              <a:lnSpc>
                <a:spcPts val="3499"/>
              </a:lnSpc>
              <a:buAutoNum type="arabicPeriod" startAt="1"/>
            </a:pPr>
            <a:r>
              <a:rPr lang="en-US" sz="2499">
                <a:solidFill>
                  <a:srgbClr val="0DA33B"/>
                </a:solidFill>
                <a:latin typeface="Arial"/>
                <a:ea typeface="Arial"/>
                <a:cs typeface="Arial"/>
                <a:sym typeface="Arial"/>
              </a:rPr>
              <a:t>Luxembourg</a:t>
            </a:r>
          </a:p>
          <a:p>
            <a:pPr algn="l" marL="539749" indent="-269875" lvl="1">
              <a:lnSpc>
                <a:spcPts val="3499"/>
              </a:lnSpc>
              <a:buAutoNum type="arabicPeriod" startAt="1"/>
            </a:pPr>
            <a:r>
              <a:rPr lang="en-US" sz="2499">
                <a:solidFill>
                  <a:srgbClr val="0DA33B"/>
                </a:solidFill>
                <a:latin typeface="Arial"/>
                <a:ea typeface="Arial"/>
                <a:cs typeface="Arial"/>
                <a:sym typeface="Arial"/>
              </a:rPr>
              <a:t>Austria</a:t>
            </a:r>
          </a:p>
          <a:p>
            <a:pPr algn="l" marL="539749" indent="-269875" lvl="1">
              <a:lnSpc>
                <a:spcPts val="3499"/>
              </a:lnSpc>
              <a:buAutoNum type="arabicPeriod" startAt="1"/>
            </a:pPr>
            <a:r>
              <a:rPr lang="en-US" sz="2499">
                <a:solidFill>
                  <a:srgbClr val="0DA33B"/>
                </a:solidFill>
                <a:latin typeface="Arial"/>
                <a:ea typeface="Arial"/>
                <a:cs typeface="Arial"/>
                <a:sym typeface="Arial"/>
              </a:rPr>
              <a:t>Switzerland</a:t>
            </a:r>
          </a:p>
          <a:p>
            <a:pPr algn="l" marL="539749" indent="-269875" lvl="1">
              <a:lnSpc>
                <a:spcPts val="3499"/>
              </a:lnSpc>
              <a:buAutoNum type="arabicPeriod" startAt="1"/>
            </a:pPr>
            <a:r>
              <a:rPr lang="en-US" sz="2499">
                <a:solidFill>
                  <a:srgbClr val="0DA33B"/>
                </a:solidFill>
                <a:latin typeface="Arial"/>
                <a:ea typeface="Arial"/>
                <a:cs typeface="Arial"/>
                <a:sym typeface="Arial"/>
              </a:rPr>
              <a:t>Denmark</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b="true" sz="5999" spc="269">
                <a:solidFill>
                  <a:srgbClr val="004716"/>
                </a:solidFill>
                <a:latin typeface="Arial Bold"/>
                <a:ea typeface="Arial Bold"/>
                <a:cs typeface="Arial Bold"/>
                <a:sym typeface="Arial Bold"/>
              </a:rPr>
              <a:t>5.4: THE ARRIVAL OF THE VIKINGS</a:t>
            </a:r>
          </a:p>
        </p:txBody>
      </p:sp>
      <p:sp>
        <p:nvSpPr>
          <p:cNvPr name="TextBox 4" id="4"/>
          <p:cNvSpPr txBox="true"/>
          <p:nvPr/>
        </p:nvSpPr>
        <p:spPr>
          <a:xfrm rot="0">
            <a:off x="251732" y="3962710"/>
            <a:ext cx="17784536"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ea typeface="Daydream"/>
                <a:cs typeface="Daydream"/>
                <a:sym typeface="Daydream"/>
              </a:rPr>
              <a:t>5.4: the arrival of the vikings</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grpSp>
        <p:nvGrpSpPr>
          <p:cNvPr name="Group 6" id="6"/>
          <p:cNvGrpSpPr/>
          <p:nvPr/>
        </p:nvGrpSpPr>
        <p:grpSpPr>
          <a:xfrm rot="0">
            <a:off x="1433759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ea typeface="Arial"/>
                  <a:cs typeface="Arial"/>
                  <a:sym typeface="Arial"/>
                </a:rPr>
                <a:t>@MsDoorley</a:t>
              </a:r>
            </a:p>
          </p:txBody>
        </p:sp>
      </p:grpSp>
      <p:sp>
        <p:nvSpPr>
          <p:cNvPr name="TextBox 10" id="10"/>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eight-century Scandinavia (modern-day Denmark, Sweden and Norway), the people we know as Vikings were farmers and fishermen.</a:t>
            </a:r>
          </a:p>
          <a:p>
            <a:pPr algn="l">
              <a:lnSpc>
                <a:spcPts val="3500"/>
              </a:lnSpc>
            </a:pPr>
            <a:r>
              <a:rPr lang="en-US" sz="2500">
                <a:solidFill>
                  <a:srgbClr val="000000"/>
                </a:solidFill>
                <a:latin typeface="Arial"/>
                <a:ea typeface="Arial"/>
                <a:cs typeface="Arial"/>
                <a:sym typeface="Arial"/>
              </a:rPr>
              <a:t>Their superb shipbuilding and navigational skills allowed them to voyage to many countries, including Ireland.</a:t>
            </a:r>
          </a:p>
          <a:p>
            <a:pPr algn="l">
              <a:lnSpc>
                <a:spcPts val="3500"/>
              </a:lnSpc>
            </a:pPr>
            <a:r>
              <a:rPr lang="en-US" sz="2500">
                <a:solidFill>
                  <a:srgbClr val="000000"/>
                </a:solidFill>
                <a:latin typeface="Arial"/>
                <a:ea typeface="Arial"/>
                <a:cs typeface="Arial"/>
                <a:sym typeface="Arial"/>
              </a:rPr>
              <a:t>The Vikings’ boats were called longships, capable of crossing stormy seas but still shallow enough to sail up rivers. </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The Vikings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first record Viking attacks on Ireland took place in AD 795, focusing on rich monasteries. </a:t>
            </a:r>
            <a:r>
              <a:rPr lang="en-US" sz="2500">
                <a:solidFill>
                  <a:srgbClr val="000000"/>
                </a:solidFill>
                <a:latin typeface="Arial"/>
                <a:ea typeface="Arial"/>
                <a:cs typeface="Arial"/>
                <a:sym typeface="Arial"/>
              </a:rPr>
              <a:t>Those on Lambay Island, Co. Dublin and Rathlin Island, Co. Antrim were both pillaged and burned that year. By the mid-ninth century, the Vikings were establishing longphorts, camps by the water used as a base for raids. Many longphorts were temporary while others grew into important trade points and eventually large towns. Wexford, Waterford, Limerick and Dublin were all once longphorts.</a:t>
            </a:r>
          </a:p>
          <a:p>
            <a:pPr algn="l">
              <a:lnSpc>
                <a:spcPts val="3500"/>
              </a:lnSpc>
            </a:pPr>
            <a:r>
              <a:rPr lang="en-US" sz="2500">
                <a:solidFill>
                  <a:srgbClr val="000000"/>
                </a:solidFill>
                <a:latin typeface="Arial"/>
                <a:ea typeface="Arial"/>
                <a:cs typeface="Arial"/>
                <a:sym typeface="Arial"/>
              </a:rPr>
              <a:t>Early Christian monasteries were easy targets for raiders. To the pagan Vikings, Christian monasteries were not sacred in any way – they were isolated places, full of treasure and with no warriors to defend them. </a:t>
            </a:r>
          </a:p>
          <a:p>
            <a:pPr algn="l">
              <a:lnSpc>
                <a:spcPts val="3500"/>
              </a:lnSpc>
            </a:pPr>
            <a:r>
              <a:rPr lang="en-US" sz="2500">
                <a:solidFill>
                  <a:srgbClr val="000000"/>
                </a:solidFill>
                <a:latin typeface="Arial"/>
                <a:ea typeface="Arial"/>
                <a:cs typeface="Arial"/>
                <a:sym typeface="Arial"/>
              </a:rPr>
              <a:t>The Vikings also took captives to sell as slaves along with cattle and food stores. Round towers were very useful in Irish monasteries for warning and protection in times of attacks – but not just by Vikings as the native Irish also attacked (also pagans).</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Viking raids on Ireland</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5553878" y="5686424"/>
            <a:ext cx="7180243" cy="4038887"/>
          </a:xfrm>
          <a:custGeom>
            <a:avLst/>
            <a:gdLst/>
            <a:ahLst/>
            <a:cxnLst/>
            <a:rect r="r" b="b" t="t" l="l"/>
            <a:pathLst>
              <a:path h="4038887" w="7180243">
                <a:moveTo>
                  <a:pt x="0" y="0"/>
                </a:moveTo>
                <a:lnTo>
                  <a:pt x="7180244" y="0"/>
                </a:lnTo>
                <a:lnTo>
                  <a:pt x="7180244" y="4038887"/>
                </a:lnTo>
                <a:lnTo>
                  <a:pt x="0" y="4038887"/>
                </a:lnTo>
                <a:lnTo>
                  <a:pt x="0" y="0"/>
                </a:lnTo>
                <a:close/>
              </a:path>
            </a:pathLst>
          </a:custGeom>
          <a:blipFill>
            <a:blip r:embed="rId2"/>
            <a:stretch>
              <a:fillRect l="-2793" t="-3287" r="-3879" b="-23550"/>
            </a:stretch>
          </a:blipFill>
        </p:spPr>
      </p:sp>
      <p:sp>
        <p:nvSpPr>
          <p:cNvPr name="TextBox 7" id="7"/>
          <p:cNvSpPr txBox="true"/>
          <p:nvPr/>
        </p:nvSpPr>
        <p:spPr>
          <a:xfrm rot="0">
            <a:off x="1028700" y="2139949"/>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Over time, the Vikings who settled in Ireland intermarried with Gaelic people and adopted Gaelic culture and customs (became Gaelicised). Eventually, the Vikings disappeared as a distinct group in Ireland but they had deeply influenced Irish culture and society. </a:t>
            </a:r>
          </a:p>
          <a:p>
            <a:pPr algn="l" marL="539754" indent="-269877" lvl="1">
              <a:lnSpc>
                <a:spcPts val="3500"/>
              </a:lnSpc>
              <a:buFont typeface="Arial"/>
              <a:buChar char="•"/>
            </a:pPr>
            <a:r>
              <a:rPr lang="en-US" sz="2500">
                <a:solidFill>
                  <a:srgbClr val="000000"/>
                </a:solidFill>
                <a:latin typeface="Arial"/>
                <a:ea typeface="Arial"/>
                <a:cs typeface="Arial"/>
                <a:sym typeface="Arial"/>
              </a:rPr>
              <a:t>They introduced currency (coins) to Ireland and opened more trade liks with Europe. </a:t>
            </a:r>
          </a:p>
          <a:p>
            <a:pPr algn="l" marL="539754" indent="-269877" lvl="1">
              <a:lnSpc>
                <a:spcPts val="3500"/>
              </a:lnSpc>
              <a:buFont typeface="Arial"/>
              <a:buChar char="•"/>
            </a:pPr>
            <a:r>
              <a:rPr lang="en-US" sz="2500">
                <a:solidFill>
                  <a:srgbClr val="000000"/>
                </a:solidFill>
                <a:latin typeface="Arial"/>
                <a:ea typeface="Arial"/>
                <a:cs typeface="Arial"/>
                <a:sym typeface="Arial"/>
              </a:rPr>
              <a:t>They introduced new words to the Irish language such as long (ship), bróg (shoe), margadh (market), pingin (penny) and breá (good, fine). </a:t>
            </a:r>
          </a:p>
          <a:p>
            <a:pPr algn="l" marL="539754" indent="-269877" lvl="1">
              <a:lnSpc>
                <a:spcPts val="3500"/>
              </a:lnSpc>
              <a:buFont typeface="Arial"/>
              <a:buChar char="•"/>
            </a:pPr>
            <a:r>
              <a:rPr lang="en-US" sz="2500">
                <a:solidFill>
                  <a:srgbClr val="000000"/>
                </a:solidFill>
                <a:latin typeface="Arial"/>
                <a:ea typeface="Arial"/>
                <a:cs typeface="Arial"/>
                <a:sym typeface="Arial"/>
              </a:rPr>
              <a:t>Many Irish surnames are Viking in origin, for instance McLoughlin, Doyle, Higgins, O'Rourke, Reynolds and McAuliffe. </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Viking settlements in Ireland</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1" id="11"/>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most prominent archaeological find of Viking remains and examples of beautiful craftsmanship were found in Dublin at </a:t>
            </a:r>
            <a:r>
              <a:rPr lang="en-US" b="true" sz="2500">
                <a:solidFill>
                  <a:srgbClr val="000000"/>
                </a:solidFill>
                <a:latin typeface="Arial Bold"/>
                <a:ea typeface="Arial Bold"/>
                <a:cs typeface="Arial Bold"/>
                <a:sym typeface="Arial Bold"/>
              </a:rPr>
              <a:t>Wood Quay</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Christ</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Church</a:t>
            </a:r>
            <a:r>
              <a:rPr lang="en-US" sz="2500">
                <a:solidFill>
                  <a:srgbClr val="000000"/>
                </a:solidFill>
                <a:latin typeface="Arial"/>
                <a:ea typeface="Arial"/>
                <a:cs typeface="Arial"/>
                <a:sym typeface="Arial"/>
              </a:rPr>
              <a:t> and the </a:t>
            </a:r>
            <a:r>
              <a:rPr lang="en-US" b="true" sz="2500">
                <a:solidFill>
                  <a:srgbClr val="000000"/>
                </a:solidFill>
                <a:latin typeface="Arial Bold"/>
                <a:ea typeface="Arial Bold"/>
                <a:cs typeface="Arial Bold"/>
                <a:sym typeface="Arial Bold"/>
              </a:rPr>
              <a:t>Temple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Bar</a:t>
            </a:r>
            <a:r>
              <a:rPr lang="en-US" sz="2500">
                <a:solidFill>
                  <a:srgbClr val="000000"/>
                </a:solidFill>
                <a:latin typeface="Arial"/>
                <a:ea typeface="Arial"/>
                <a:cs typeface="Arial"/>
                <a:sym typeface="Arial"/>
              </a:rPr>
              <a:t> area. </a:t>
            </a:r>
          </a:p>
          <a:p>
            <a:pPr algn="l" marL="539754" indent="-269877" lvl="1">
              <a:lnSpc>
                <a:spcPts val="3500"/>
              </a:lnSpc>
              <a:buFont typeface="Arial"/>
              <a:buChar char="•"/>
            </a:pPr>
            <a:r>
              <a:rPr lang="en-US" sz="2500">
                <a:solidFill>
                  <a:srgbClr val="000000"/>
                </a:solidFill>
                <a:latin typeface="Arial"/>
                <a:ea typeface="Arial"/>
                <a:cs typeface="Arial"/>
                <a:sym typeface="Arial"/>
              </a:rPr>
              <a:t>At Wood Quay, remains of about 200 houses from the tenth and eleventh centuries were uncovered, giving us a wealth of information about Viking life in Ireland.</a:t>
            </a:r>
          </a:p>
          <a:p>
            <a:pPr algn="l" marL="539754" indent="-269877" lvl="1">
              <a:lnSpc>
                <a:spcPts val="3500"/>
              </a:lnSpc>
              <a:buFont typeface="Arial"/>
              <a:buChar char="•"/>
            </a:pPr>
            <a:r>
              <a:rPr lang="en-US" sz="2500">
                <a:solidFill>
                  <a:srgbClr val="000000"/>
                </a:solidFill>
                <a:latin typeface="Arial"/>
                <a:ea typeface="Arial"/>
                <a:cs typeface="Arial"/>
                <a:sym typeface="Arial"/>
              </a:rPr>
              <a:t>The houses were </a:t>
            </a:r>
            <a:r>
              <a:rPr lang="en-US" b="true" sz="2500">
                <a:solidFill>
                  <a:srgbClr val="000000"/>
                </a:solidFill>
                <a:latin typeface="Arial Bold"/>
                <a:ea typeface="Arial Bold"/>
                <a:cs typeface="Arial Bold"/>
                <a:sym typeface="Arial Bold"/>
              </a:rPr>
              <a:t>rectangular</a:t>
            </a:r>
            <a:r>
              <a:rPr lang="en-US" sz="2500">
                <a:solidFill>
                  <a:srgbClr val="000000"/>
                </a:solidFill>
                <a:latin typeface="Arial"/>
                <a:ea typeface="Arial"/>
                <a:cs typeface="Arial"/>
                <a:sym typeface="Arial"/>
              </a:rPr>
              <a:t> and their </a:t>
            </a:r>
            <a:r>
              <a:rPr lang="en-US" b="true" sz="2500">
                <a:solidFill>
                  <a:srgbClr val="000000"/>
                </a:solidFill>
                <a:latin typeface="Arial Bold"/>
                <a:ea typeface="Arial Bold"/>
                <a:cs typeface="Arial Bold"/>
                <a:sym typeface="Arial Bold"/>
              </a:rPr>
              <a:t>thatched roofs</a:t>
            </a:r>
            <a:r>
              <a:rPr lang="en-US" sz="2500">
                <a:solidFill>
                  <a:srgbClr val="000000"/>
                </a:solidFill>
                <a:latin typeface="Arial"/>
                <a:ea typeface="Arial"/>
                <a:cs typeface="Arial"/>
                <a:sym typeface="Arial"/>
              </a:rPr>
              <a:t> (of barley straw) were supported by posts inside the house.</a:t>
            </a:r>
          </a:p>
          <a:p>
            <a:pPr algn="l" marL="539754" indent="-269877" lvl="1">
              <a:lnSpc>
                <a:spcPts val="3500"/>
              </a:lnSpc>
              <a:buFont typeface="Arial"/>
              <a:buChar char="•"/>
            </a:pPr>
            <a:r>
              <a:rPr lang="en-US" sz="2500">
                <a:solidFill>
                  <a:srgbClr val="000000"/>
                </a:solidFill>
                <a:latin typeface="Arial"/>
                <a:ea typeface="Arial"/>
                <a:cs typeface="Arial"/>
                <a:sym typeface="Arial"/>
              </a:rPr>
              <a:t>The walls were </a:t>
            </a:r>
            <a:r>
              <a:rPr lang="en-US" b="true" sz="2500">
                <a:solidFill>
                  <a:srgbClr val="000000"/>
                </a:solidFill>
                <a:latin typeface="Arial Bold"/>
                <a:ea typeface="Arial Bold"/>
                <a:cs typeface="Arial Bold"/>
                <a:sym typeface="Arial Bold"/>
              </a:rPr>
              <a:t>wattle and daub</a:t>
            </a:r>
            <a:r>
              <a:rPr lang="en-US" sz="2500">
                <a:solidFill>
                  <a:srgbClr val="000000"/>
                </a:solidFill>
                <a:latin typeface="Arial"/>
                <a:ea typeface="Arial"/>
                <a:cs typeface="Arial"/>
                <a:sym typeface="Arial"/>
              </a:rPr>
              <a:t>, a woven mesh plaster with a mixture of mud, dung, sand and straw. Once dry, it was quite strong and helped insulate the house against Irish weather. Inside, hearths (for a fire) and benches were found, along with evidence of workshops.</a:t>
            </a:r>
          </a:p>
          <a:p>
            <a:pPr algn="l" marL="539754" indent="-269877" lvl="1">
              <a:lnSpc>
                <a:spcPts val="3500"/>
              </a:lnSpc>
              <a:buFont typeface="Arial"/>
              <a:buChar char="•"/>
            </a:pPr>
            <a:r>
              <a:rPr lang="en-US" sz="2500">
                <a:solidFill>
                  <a:srgbClr val="000000"/>
                </a:solidFill>
                <a:latin typeface="Arial"/>
                <a:ea typeface="Arial"/>
                <a:cs typeface="Arial"/>
                <a:sym typeface="Arial"/>
              </a:rPr>
              <a:t>Streets and pathways were surfaced with gravel, stones, wattle mats or split logs. Back yards were divided by posts and wattle fences.</a:t>
            </a:r>
          </a:p>
          <a:p>
            <a:pPr algn="l" marL="539754" indent="-269877" lvl="1">
              <a:lnSpc>
                <a:spcPts val="3500"/>
              </a:lnSpc>
              <a:buFont typeface="Arial"/>
              <a:buChar char="•"/>
            </a:pPr>
            <a:r>
              <a:rPr lang="en-US" sz="2500">
                <a:solidFill>
                  <a:srgbClr val="000000"/>
                </a:solidFill>
                <a:latin typeface="Arial"/>
                <a:ea typeface="Arial"/>
                <a:cs typeface="Arial"/>
                <a:sym typeface="Arial"/>
              </a:rPr>
              <a:t>Even toilet areas and rubbish pits were identified (the Vikings were very clean when not at war). </a:t>
            </a:r>
          </a:p>
          <a:p>
            <a:pPr algn="l" marL="539754" indent="-269877" lvl="1">
              <a:lnSpc>
                <a:spcPts val="3500"/>
              </a:lnSpc>
              <a:buFont typeface="Arial"/>
              <a:buChar char="•"/>
            </a:pPr>
            <a:r>
              <a:rPr lang="en-US" sz="2500">
                <a:solidFill>
                  <a:srgbClr val="000000"/>
                </a:solidFill>
                <a:latin typeface="Arial"/>
                <a:ea typeface="Arial"/>
                <a:cs typeface="Arial"/>
                <a:sym typeface="Arial"/>
              </a:rPr>
              <a:t>Other amazing artefacts such as glass beads, necklaces and brooches were found there. </a:t>
            </a:r>
          </a:p>
          <a:p>
            <a:pPr algn="l" marL="539754" indent="-269877" lvl="1">
              <a:lnSpc>
                <a:spcPts val="3500"/>
              </a:lnSpc>
              <a:buFont typeface="Arial"/>
              <a:buChar char="•"/>
            </a:pPr>
            <a:r>
              <a:rPr lang="en-US" sz="2500">
                <a:solidFill>
                  <a:srgbClr val="000000"/>
                </a:solidFill>
                <a:latin typeface="Arial"/>
                <a:ea typeface="Arial"/>
                <a:cs typeface="Arial"/>
                <a:sym typeface="Arial"/>
              </a:rPr>
              <a:t>Underneath Dublin’s streets lay the archaeological footprint of many generations who lived in the bustling international port known to the Vikings as </a:t>
            </a:r>
            <a:r>
              <a:rPr lang="en-US" b="true" sz="2500">
                <a:solidFill>
                  <a:srgbClr val="000000"/>
                </a:solidFill>
                <a:latin typeface="Arial Bold"/>
                <a:ea typeface="Arial Bold"/>
                <a:cs typeface="Arial Bold"/>
                <a:sym typeface="Arial Bold"/>
              </a:rPr>
              <a:t>Dyfflin</a:t>
            </a:r>
            <a:r>
              <a:rPr lang="en-US" sz="2500">
                <a:solidFill>
                  <a:srgbClr val="000000"/>
                </a:solidFill>
                <a:latin typeface="Arial"/>
                <a:ea typeface="Arial"/>
                <a:cs typeface="Arial"/>
                <a:sym typeface="Arial"/>
              </a:rPr>
              <a:t>.</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A Viking Settlement: Dublin</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43, Artefact, 2nd Edition)</a:t>
            </a:r>
          </a:p>
        </p:txBody>
      </p:sp>
      <p:sp>
        <p:nvSpPr>
          <p:cNvPr name="TextBox 7" id="7"/>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longphorts and longship.</a:t>
            </a:r>
          </a:p>
          <a:p>
            <a:pPr algn="l" marL="539749" indent="-269875" lvl="1">
              <a:lnSpc>
                <a:spcPts val="3499"/>
              </a:lnSpc>
              <a:buAutoNum type="arabicPeriod" startAt="1"/>
            </a:pPr>
            <a:r>
              <a:rPr lang="en-US" sz="2499">
                <a:solidFill>
                  <a:srgbClr val="0DA33B"/>
                </a:solidFill>
                <a:latin typeface="Arial"/>
                <a:ea typeface="Arial"/>
                <a:cs typeface="Arial"/>
                <a:sym typeface="Arial"/>
              </a:rPr>
              <a:t>When did the Vikings arrive in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List two examples of Viking sites in Dublin.</a:t>
            </a:r>
          </a:p>
          <a:p>
            <a:pPr algn="l" marL="539749" indent="-269875" lvl="1">
              <a:lnSpc>
                <a:spcPts val="3499"/>
              </a:lnSpc>
              <a:buAutoNum type="arabicPeriod" startAt="1"/>
            </a:pPr>
            <a:r>
              <a:rPr lang="en-US" sz="2499">
                <a:solidFill>
                  <a:srgbClr val="0DA33B"/>
                </a:solidFill>
                <a:latin typeface="Arial"/>
                <a:ea typeface="Arial"/>
                <a:cs typeface="Arial"/>
                <a:sym typeface="Arial"/>
              </a:rPr>
              <a:t>Name three things found in Wood Quay by archaeologists.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43, Artefact, 2nd Edition)</a:t>
            </a:r>
          </a:p>
        </p:txBody>
      </p:sp>
      <p:sp>
        <p:nvSpPr>
          <p:cNvPr name="TextBox 7" id="7"/>
          <p:cNvSpPr txBox="true"/>
          <p:nvPr/>
        </p:nvSpPr>
        <p:spPr>
          <a:xfrm rot="0">
            <a:off x="1028700" y="2149474"/>
            <a:ext cx="15609955" cy="61658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terms longphorts and longships.</a:t>
            </a:r>
          </a:p>
          <a:p>
            <a:pPr algn="l" marL="1079499" indent="-359833" lvl="2">
              <a:lnSpc>
                <a:spcPts val="3499"/>
              </a:lnSpc>
              <a:buAutoNum type="alphaLcPeriod" startAt="1"/>
            </a:pPr>
            <a:r>
              <a:rPr lang="en-US" sz="2499">
                <a:solidFill>
                  <a:srgbClr val="000000"/>
                </a:solidFill>
                <a:latin typeface="Arial"/>
                <a:ea typeface="Arial"/>
                <a:cs typeface="Arial"/>
                <a:sym typeface="Arial"/>
              </a:rPr>
              <a:t>Longphorts - raiding bases for the Vikings to attack the native Irish and monasteries from.</a:t>
            </a:r>
          </a:p>
          <a:p>
            <a:pPr algn="l" marL="1079499" indent="-359833" lvl="2">
              <a:lnSpc>
                <a:spcPts val="3499"/>
              </a:lnSpc>
              <a:buAutoNum type="alphaLcPeriod" startAt="1"/>
            </a:pPr>
            <a:r>
              <a:rPr lang="en-US" sz="2499">
                <a:solidFill>
                  <a:srgbClr val="000000"/>
                </a:solidFill>
                <a:latin typeface="Arial"/>
                <a:ea typeface="Arial"/>
                <a:cs typeface="Arial"/>
                <a:sym typeface="Arial"/>
              </a:rPr>
              <a:t>Longships - the boats built by the Vikings that could brace the sea and rivers.</a:t>
            </a:r>
          </a:p>
          <a:p>
            <a:pPr algn="l" marL="539749" indent="-269875" lvl="1">
              <a:lnSpc>
                <a:spcPts val="3499"/>
              </a:lnSpc>
              <a:buAutoNum type="arabicPeriod" startAt="1"/>
            </a:pPr>
            <a:r>
              <a:rPr lang="en-US" sz="2499">
                <a:solidFill>
                  <a:srgbClr val="FF914D"/>
                </a:solidFill>
                <a:latin typeface="Arial"/>
                <a:ea typeface="Arial"/>
                <a:cs typeface="Arial"/>
                <a:sym typeface="Arial"/>
              </a:rPr>
              <a:t>When did the Vikings arrive in Ireland?</a:t>
            </a:r>
          </a:p>
          <a:p>
            <a:pPr algn="l" marL="1079499" indent="-359833" lvl="2">
              <a:lnSpc>
                <a:spcPts val="3499"/>
              </a:lnSpc>
              <a:buAutoNum type="alphaLcPeriod" startAt="1"/>
            </a:pPr>
            <a:r>
              <a:rPr lang="en-US" sz="2499">
                <a:solidFill>
                  <a:srgbClr val="000000"/>
                </a:solidFill>
                <a:latin typeface="Arial"/>
                <a:ea typeface="Arial"/>
                <a:cs typeface="Arial"/>
                <a:sym typeface="Arial"/>
              </a:rPr>
              <a:t>795 AD</a:t>
            </a:r>
          </a:p>
          <a:p>
            <a:pPr algn="l" marL="539749" indent="-269875" lvl="1">
              <a:lnSpc>
                <a:spcPts val="3499"/>
              </a:lnSpc>
              <a:buAutoNum type="arabicPeriod" startAt="1"/>
            </a:pPr>
            <a:r>
              <a:rPr lang="en-US" sz="2499">
                <a:solidFill>
                  <a:srgbClr val="5271FF"/>
                </a:solidFill>
                <a:latin typeface="Arial"/>
                <a:ea typeface="Arial"/>
                <a:cs typeface="Arial"/>
                <a:sym typeface="Arial"/>
              </a:rPr>
              <a:t>List two examples of Viking sites in Dublin.</a:t>
            </a:r>
          </a:p>
          <a:p>
            <a:pPr algn="l" marL="1079499" indent="-359833" lvl="2">
              <a:lnSpc>
                <a:spcPts val="3499"/>
              </a:lnSpc>
              <a:buAutoNum type="alphaLcPeriod" startAt="1"/>
            </a:pPr>
            <a:r>
              <a:rPr lang="en-US" sz="2499">
                <a:solidFill>
                  <a:srgbClr val="000000"/>
                </a:solidFill>
                <a:latin typeface="Arial"/>
                <a:ea typeface="Arial"/>
                <a:cs typeface="Arial"/>
                <a:sym typeface="Arial"/>
              </a:rPr>
              <a:t>Wood Quay</a:t>
            </a:r>
          </a:p>
          <a:p>
            <a:pPr algn="l" marL="1079499" indent="-359833" lvl="2">
              <a:lnSpc>
                <a:spcPts val="3499"/>
              </a:lnSpc>
              <a:buAutoNum type="alphaLcPeriod" startAt="1"/>
            </a:pPr>
            <a:r>
              <a:rPr lang="en-US" sz="2499">
                <a:solidFill>
                  <a:srgbClr val="000000"/>
                </a:solidFill>
                <a:latin typeface="Arial"/>
                <a:ea typeface="Arial"/>
                <a:cs typeface="Arial"/>
                <a:sym typeface="Arial"/>
              </a:rPr>
              <a:t>Christ Church</a:t>
            </a:r>
          </a:p>
          <a:p>
            <a:pPr algn="l" marL="1079499" indent="-359833" lvl="2">
              <a:lnSpc>
                <a:spcPts val="3499"/>
              </a:lnSpc>
              <a:buAutoNum type="alphaLcPeriod" startAt="1"/>
            </a:pPr>
            <a:r>
              <a:rPr lang="en-US" sz="2499">
                <a:solidFill>
                  <a:srgbClr val="000000"/>
                </a:solidFill>
                <a:latin typeface="Arial"/>
                <a:ea typeface="Arial"/>
                <a:cs typeface="Arial"/>
                <a:sym typeface="Arial"/>
              </a:rPr>
              <a:t>Temple Bar </a:t>
            </a:r>
          </a:p>
          <a:p>
            <a:pPr algn="l" marL="539749" indent="-269875" lvl="1">
              <a:lnSpc>
                <a:spcPts val="3499"/>
              </a:lnSpc>
              <a:buAutoNum type="arabicPeriod" startAt="1"/>
            </a:pPr>
            <a:r>
              <a:rPr lang="en-US" sz="2499">
                <a:solidFill>
                  <a:srgbClr val="FF3131"/>
                </a:solidFill>
                <a:latin typeface="Arial"/>
                <a:ea typeface="Arial"/>
                <a:cs typeface="Arial"/>
                <a:sym typeface="Arial"/>
              </a:rPr>
              <a:t>Name three things found in Wood Quay by archaeologists.</a:t>
            </a:r>
          </a:p>
          <a:p>
            <a:pPr algn="l" marL="1079499" indent="-359833" lvl="2">
              <a:lnSpc>
                <a:spcPts val="3499"/>
              </a:lnSpc>
              <a:buAutoNum type="alphaLcPeriod" startAt="1"/>
            </a:pPr>
            <a:r>
              <a:rPr lang="en-US" sz="2499">
                <a:solidFill>
                  <a:srgbClr val="000000"/>
                </a:solidFill>
                <a:latin typeface="Arial"/>
                <a:ea typeface="Arial"/>
                <a:cs typeface="Arial"/>
                <a:sym typeface="Arial"/>
              </a:rPr>
              <a:t>Brooches</a:t>
            </a:r>
          </a:p>
          <a:p>
            <a:pPr algn="l" marL="1079499" indent="-359833" lvl="2">
              <a:lnSpc>
                <a:spcPts val="3499"/>
              </a:lnSpc>
              <a:buAutoNum type="alphaLcPeriod" startAt="1"/>
            </a:pPr>
            <a:r>
              <a:rPr lang="en-US" sz="2499">
                <a:solidFill>
                  <a:srgbClr val="000000"/>
                </a:solidFill>
                <a:latin typeface="Arial"/>
                <a:ea typeface="Arial"/>
                <a:cs typeface="Arial"/>
                <a:sym typeface="Arial"/>
              </a:rPr>
              <a:t>Glass beads</a:t>
            </a:r>
          </a:p>
          <a:p>
            <a:pPr algn="l" marL="1079499" indent="-359833" lvl="2">
              <a:lnSpc>
                <a:spcPts val="3499"/>
              </a:lnSpc>
              <a:buAutoNum type="alphaLcPeriod" startAt="1"/>
            </a:pPr>
            <a:r>
              <a:rPr lang="en-US" sz="2499">
                <a:solidFill>
                  <a:srgbClr val="000000"/>
                </a:solidFill>
                <a:latin typeface="Arial"/>
                <a:ea typeface="Arial"/>
                <a:cs typeface="Arial"/>
                <a:sym typeface="Arial"/>
              </a:rPr>
              <a:t>Houses</a:t>
            </a:r>
          </a:p>
          <a:p>
            <a:pPr algn="l" marL="1079499" indent="-359833" lvl="2">
              <a:lnSpc>
                <a:spcPts val="3499"/>
              </a:lnSpc>
              <a:buAutoNum type="alphaLcPeriod" startAt="1"/>
            </a:pPr>
            <a:r>
              <a:rPr lang="en-US" sz="2499">
                <a:solidFill>
                  <a:srgbClr val="000000"/>
                </a:solidFill>
                <a:latin typeface="Arial"/>
                <a:ea typeface="Arial"/>
                <a:cs typeface="Arial"/>
                <a:sym typeface="Arial"/>
              </a:rPr>
              <a:t>Tools used</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7" id="7"/>
          <p:cNvSpPr txBox="true"/>
          <p:nvPr/>
        </p:nvSpPr>
        <p:spPr>
          <a:xfrm rot="0">
            <a:off x="1028700" y="2130424"/>
            <a:ext cx="15609955" cy="5276850"/>
          </a:xfrm>
          <a:prstGeom prst="rect">
            <a:avLst/>
          </a:prstGeom>
        </p:spPr>
        <p:txBody>
          <a:bodyPr anchor="t" rtlCol="false" tIns="0" lIns="0" bIns="0" rIns="0">
            <a:spAutoFit/>
          </a:bodyPr>
          <a:lstStyle/>
          <a:p>
            <a:pPr algn="l">
              <a:lnSpc>
                <a:spcPts val="4199"/>
              </a:lnSpc>
            </a:pPr>
            <a:r>
              <a:rPr lang="en-US" sz="2999" b="true">
                <a:solidFill>
                  <a:srgbClr val="000000"/>
                </a:solidFill>
                <a:latin typeface="Arial Bold"/>
                <a:ea typeface="Arial Bold"/>
                <a:cs typeface="Arial Bold"/>
                <a:sym typeface="Arial Bold"/>
              </a:rPr>
              <a:t>2.6 </a:t>
            </a:r>
            <a:r>
              <a:rPr lang="en-US" sz="2999" b="true">
                <a:solidFill>
                  <a:srgbClr val="008037"/>
                </a:solidFill>
                <a:latin typeface="Arial Bold"/>
                <a:ea typeface="Arial Bold"/>
                <a:cs typeface="Arial Bold"/>
                <a:sym typeface="Arial Bold"/>
              </a:rPr>
              <a:t>CONSIDER </a:t>
            </a:r>
            <a:r>
              <a:rPr lang="en-US" sz="2999">
                <a:solidFill>
                  <a:srgbClr val="000000"/>
                </a:solidFill>
                <a:latin typeface="Arial"/>
                <a:ea typeface="Arial"/>
                <a:cs typeface="Arial"/>
                <a:sym typeface="Arial"/>
              </a:rPr>
              <a:t>the historical significance of Christianity on the island of Ireland, including its contribution to culture and society in the Early Christian period.</a:t>
            </a:r>
          </a:p>
          <a:p>
            <a:pPr algn="l">
              <a:lnSpc>
                <a:spcPts val="4199"/>
              </a:lnSpc>
            </a:pPr>
            <a:r>
              <a:rPr lang="en-US" sz="2999" b="true">
                <a:solidFill>
                  <a:srgbClr val="000000"/>
                </a:solidFill>
                <a:latin typeface="Arial Bold"/>
                <a:ea typeface="Arial Bold"/>
                <a:cs typeface="Arial Bold"/>
                <a:sym typeface="Arial Bold"/>
              </a:rPr>
              <a:t>1.3 </a:t>
            </a:r>
            <a:r>
              <a:rPr lang="en-US" sz="2999" b="true">
                <a:solidFill>
                  <a:srgbClr val="008037"/>
                </a:solidFill>
                <a:latin typeface="Arial Bold"/>
                <a:ea typeface="Arial Bold"/>
                <a:cs typeface="Arial Bold"/>
                <a:sym typeface="Arial Bold"/>
              </a:rPr>
              <a:t>APPRECIATE </a:t>
            </a:r>
            <a:r>
              <a:rPr lang="en-US" sz="2999">
                <a:solidFill>
                  <a:srgbClr val="000000"/>
                </a:solidFill>
                <a:latin typeface="Arial"/>
                <a:ea typeface="Arial"/>
                <a:cs typeface="Arial"/>
                <a:sym typeface="Arial"/>
              </a:rPr>
              <a:t>their cultural inheritance through recognising historically significant places and buildings and discussing why historical personalities, events and issues are commemorated</a:t>
            </a:r>
          </a:p>
          <a:p>
            <a:pPr algn="l">
              <a:lnSpc>
                <a:spcPts val="4199"/>
              </a:lnSpc>
            </a:pPr>
            <a:r>
              <a:rPr lang="en-US" sz="2999" b="true">
                <a:solidFill>
                  <a:srgbClr val="000000"/>
                </a:solidFill>
                <a:latin typeface="Arial Bold"/>
                <a:ea typeface="Arial Bold"/>
                <a:cs typeface="Arial Bold"/>
                <a:sym typeface="Arial Bold"/>
              </a:rPr>
              <a:t>1.8 </a:t>
            </a:r>
            <a:r>
              <a:rPr lang="en-US" sz="2999" b="true">
                <a:solidFill>
                  <a:srgbClr val="008037"/>
                </a:solidFill>
                <a:latin typeface="Arial Bold"/>
                <a:ea typeface="Arial Bold"/>
                <a:cs typeface="Arial Bold"/>
                <a:sym typeface="Arial Bold"/>
              </a:rPr>
              <a:t>INVESTIGATE </a:t>
            </a:r>
            <a:r>
              <a:rPr lang="en-US" sz="2999">
                <a:solidFill>
                  <a:srgbClr val="000000"/>
                </a:solidFill>
                <a:latin typeface="Arial"/>
                <a:ea typeface="Arial"/>
                <a:cs typeface="Arial"/>
                <a:sym typeface="Arial"/>
              </a:rPr>
              <a:t>a repository of historical evidence such as a museum, library, heritage centre, digital or other archive or exhibition.</a:t>
            </a:r>
          </a:p>
          <a:p>
            <a:pPr algn="l">
              <a:lnSpc>
                <a:spcPts val="4199"/>
              </a:lnSpc>
            </a:pPr>
            <a:r>
              <a:rPr lang="en-US" sz="2999" b="true">
                <a:solidFill>
                  <a:srgbClr val="000000"/>
                </a:solidFill>
                <a:latin typeface="Arial Bold"/>
                <a:ea typeface="Arial Bold"/>
                <a:cs typeface="Arial Bold"/>
                <a:sym typeface="Arial Bold"/>
              </a:rPr>
              <a:t>1.9 </a:t>
            </a:r>
            <a:r>
              <a:rPr lang="en-US" sz="2999" b="true">
                <a:solidFill>
                  <a:srgbClr val="008037"/>
                </a:solidFill>
                <a:latin typeface="Arial Bold"/>
                <a:ea typeface="Arial Bold"/>
                <a:cs typeface="Arial Bold"/>
                <a:sym typeface="Arial Bold"/>
              </a:rPr>
              <a:t>DEMONSTRATE </a:t>
            </a:r>
            <a:r>
              <a:rPr lang="en-US" sz="2999">
                <a:solidFill>
                  <a:srgbClr val="000000"/>
                </a:solidFill>
                <a:latin typeface="Arial"/>
                <a:ea typeface="Arial"/>
                <a:cs typeface="Arial"/>
                <a:sym typeface="Arial"/>
              </a:rPr>
              <a:t>awareness of the significance of history of Ireland and of Europe and the wider world across various dimensions including political, social, economic, religious, cultural and scientific dimensions.</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186422"/>
            <a:ext cx="18288000" cy="2190751"/>
          </a:xfrm>
          <a:prstGeom prst="rect">
            <a:avLst/>
          </a:prstGeom>
        </p:spPr>
        <p:txBody>
          <a:bodyPr anchor="t" rtlCol="false" tIns="0" lIns="0" bIns="0" rIns="0">
            <a:spAutoFit/>
          </a:bodyPr>
          <a:lstStyle/>
          <a:p>
            <a:pPr algn="ctr">
              <a:lnSpc>
                <a:spcPts val="8399"/>
              </a:lnSpc>
            </a:pPr>
            <a:r>
              <a:rPr lang="en-US" b="true" sz="5999" spc="269">
                <a:solidFill>
                  <a:srgbClr val="004716"/>
                </a:solidFill>
                <a:latin typeface="Arial Bold"/>
                <a:ea typeface="Arial Bold"/>
                <a:cs typeface="Arial Bold"/>
                <a:sym typeface="Arial Bold"/>
              </a:rPr>
              <a:t>5.5: THE HISTORICAL SIGNIFICANCE OF EARLY CHRISTIAN IRELAND</a:t>
            </a:r>
          </a:p>
        </p:txBody>
      </p:sp>
      <p:sp>
        <p:nvSpPr>
          <p:cNvPr name="TextBox 4" id="4"/>
          <p:cNvSpPr txBox="true"/>
          <p:nvPr/>
        </p:nvSpPr>
        <p:spPr>
          <a:xfrm rot="0">
            <a:off x="251732" y="3529323"/>
            <a:ext cx="17784536" cy="1752600"/>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ea typeface="Daydream"/>
                <a:cs typeface="Daydream"/>
                <a:sym typeface="Daydream"/>
              </a:rPr>
              <a:t>5.5: the historical significance of early christian ireland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grpSp>
        <p:nvGrpSpPr>
          <p:cNvPr name="Group 8" id="8"/>
          <p:cNvGrpSpPr/>
          <p:nvPr/>
        </p:nvGrpSpPr>
        <p:grpSpPr>
          <a:xfrm rot="0">
            <a:off x="12732649" y="9774460"/>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Since its arrival on the island of Ireland, Christianity has shaped Irish identity, beliefs, practices and customs. Early Christian monasteries can be found all around Ireland and metalwork, stonework and manuscripts created there are conserved in our museums. </a:t>
            </a:r>
          </a:p>
          <a:p>
            <a:pPr algn="l">
              <a:lnSpc>
                <a:spcPts val="3500"/>
              </a:lnSpc>
            </a:pPr>
            <a:r>
              <a:rPr lang="en-US" sz="2500">
                <a:solidFill>
                  <a:srgbClr val="000000"/>
                </a:solidFill>
                <a:latin typeface="Arial"/>
                <a:ea typeface="Arial"/>
                <a:cs typeface="Arial"/>
                <a:sym typeface="Arial"/>
              </a:rPr>
              <a:t>Early Christian Ireland influenced the Irish landscape, as many place names reveal a religious origin, for example Kilkenny, Monasterevin and Downpatrick. The Early Christian Irish Church cleverly absorbed some pagan rituals and beliefs, such as holy wells, into their practices, which ensured that Christianity quickly became the dominant religious tradition in Ireland. According to the 2016 Census figures, 84.6% of the population of the Republic of Ireland identifies as Christian. </a:t>
            </a:r>
          </a:p>
          <a:p>
            <a:pPr algn="l">
              <a:lnSpc>
                <a:spcPts val="3500"/>
              </a:lnSpc>
            </a:pPr>
            <a:r>
              <a:rPr lang="en-US" sz="2500">
                <a:solidFill>
                  <a:srgbClr val="000000"/>
                </a:solidFill>
                <a:latin typeface="Arial"/>
                <a:ea typeface="Arial"/>
                <a:cs typeface="Arial"/>
                <a:sym typeface="Arial"/>
              </a:rPr>
              <a:t>Since the Plantations, divisions within Christianity on the island - between Catholics and Protestants - have made religion a key factor in Irish history (we will learn more about them next year). </a:t>
            </a:r>
          </a:p>
          <a:p>
            <a:pPr algn="l">
              <a:lnSpc>
                <a:spcPts val="3500"/>
              </a:lnSpc>
            </a:pPr>
            <a:r>
              <a:rPr lang="en-US" sz="2500">
                <a:solidFill>
                  <a:srgbClr val="000000"/>
                </a:solidFill>
                <a:latin typeface="Arial"/>
                <a:ea typeface="Arial"/>
                <a:cs typeface="Arial"/>
                <a:sym typeface="Arial"/>
              </a:rPr>
              <a:t>Many of the symbols that represent Ireland to this day can be linked to the history of Christianity on the island. One such symbol is Brigid's cross, a cross of woven rushes which is traditionally linked to St Brigid of Kildare. Another symbol that represents Ireland is the shamrock which is associated with St Patrick who used it to explain the Holy Trinity. The Shamrock is used as the symbol for the Irish national rugby and soccer teams. </a:t>
            </a:r>
          </a:p>
          <a:p>
            <a:pPr algn="l">
              <a:lnSpc>
                <a:spcPts val="3500"/>
              </a:lnSpc>
            </a:pPr>
            <a:r>
              <a:rPr lang="en-US" sz="2500">
                <a:solidFill>
                  <a:srgbClr val="000000"/>
                </a:solidFill>
                <a:latin typeface="Arial"/>
                <a:ea typeface="Arial"/>
                <a:cs typeface="Arial"/>
                <a:sym typeface="Arial"/>
              </a:rPr>
              <a:t>The Republic of Ireland's national holiday is on 17th March and is dedicated to St Patrick, the patron saint of Ireland. In countries such as the USA and Australia, people who are part of the Irish diaspora come together to mark St Patrick's Day with many wearing the shamrock to celebrate their Irish heritage. </a:t>
            </a:r>
          </a:p>
        </p:txBody>
      </p:sp>
      <p:sp>
        <p:nvSpPr>
          <p:cNvPr name="TextBox 7" id="7"/>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Historical Significance</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0" id="10"/>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3626220" y="6562724"/>
            <a:ext cx="3012435" cy="3057813"/>
          </a:xfrm>
          <a:custGeom>
            <a:avLst/>
            <a:gdLst/>
            <a:ahLst/>
            <a:cxnLst/>
            <a:rect r="r" b="b" t="t" l="l"/>
            <a:pathLst>
              <a:path h="3057813" w="3012435">
                <a:moveTo>
                  <a:pt x="0" y="0"/>
                </a:moveTo>
                <a:lnTo>
                  <a:pt x="3012435" y="0"/>
                </a:lnTo>
                <a:lnTo>
                  <a:pt x="3012435" y="3057813"/>
                </a:lnTo>
                <a:lnTo>
                  <a:pt x="0" y="3057813"/>
                </a:lnTo>
                <a:lnTo>
                  <a:pt x="0" y="0"/>
                </a:lnTo>
                <a:close/>
              </a:path>
            </a:pathLst>
          </a:custGeom>
          <a:blipFill>
            <a:blip r:embed="rId2"/>
            <a:stretch>
              <a:fillRect l="0" t="0" r="0" b="0"/>
            </a:stretch>
          </a:blipFill>
        </p:spPr>
      </p:sp>
      <p:sp>
        <p:nvSpPr>
          <p:cNvPr name="Freeform 7" id="7"/>
          <p:cNvSpPr/>
          <p:nvPr/>
        </p:nvSpPr>
        <p:spPr>
          <a:xfrm flipH="false" flipV="false" rot="0">
            <a:off x="1028700" y="3015647"/>
            <a:ext cx="4448697" cy="5475319"/>
          </a:xfrm>
          <a:custGeom>
            <a:avLst/>
            <a:gdLst/>
            <a:ahLst/>
            <a:cxnLst/>
            <a:rect r="r" b="b" t="t" l="l"/>
            <a:pathLst>
              <a:path h="5475319" w="4448697">
                <a:moveTo>
                  <a:pt x="0" y="0"/>
                </a:moveTo>
                <a:lnTo>
                  <a:pt x="4448697" y="0"/>
                </a:lnTo>
                <a:lnTo>
                  <a:pt x="4448697" y="5475319"/>
                </a:lnTo>
                <a:lnTo>
                  <a:pt x="0" y="5475319"/>
                </a:lnTo>
                <a:lnTo>
                  <a:pt x="0" y="0"/>
                </a:lnTo>
                <a:close/>
              </a:path>
            </a:pathLst>
          </a:custGeom>
          <a:blipFill>
            <a:blip r:embed="rId3"/>
            <a:stretch>
              <a:fillRect l="0" t="0" r="0" b="0"/>
            </a:stretch>
          </a:blipFill>
        </p:spPr>
      </p:sp>
      <p:sp>
        <p:nvSpPr>
          <p:cNvPr name="TextBox 8" id="8"/>
          <p:cNvSpPr txBox="true"/>
          <p:nvPr/>
        </p:nvSpPr>
        <p:spPr>
          <a:xfrm rot="0">
            <a:off x="5782197" y="2139949"/>
            <a:ext cx="10856458"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St Brigid of Kildare is one of Ireland's three patron saints. She was an Early Christian Irish nun, abbess and foundress of several convents. St Brigid's Convent in Co. Kildare was founded in AD 470 - even earlier than Inis Mór. Her feast is 1st February. This was originally a pagan festival called Imbolc, which marked the beginning of spring and was associated with a popular Celtic goddess of the same name. The few historical details on St Brigid are all from Christian sources dated centuries after her death, while the stories about her contain elements of folklore and strong similarties to the goddess. Some have suggested that St Brigid was not a real figure, but an invention of the Church. </a:t>
            </a:r>
          </a:p>
        </p:txBody>
      </p:sp>
      <p:sp>
        <p:nvSpPr>
          <p:cNvPr name="TextBox 9" id="9"/>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b="true">
                <a:solidFill>
                  <a:srgbClr val="004716"/>
                </a:solidFill>
                <a:latin typeface="Arial Bold"/>
                <a:ea typeface="Arial Bold"/>
                <a:cs typeface="Arial Bold"/>
                <a:sym typeface="Arial Bold"/>
              </a:rPr>
              <a:t>St Brigid of Kildare, c. AD 451-525</a:t>
            </a:r>
          </a:p>
        </p:txBody>
      </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2" id="12"/>
          <p:cNvSpPr txBox="true"/>
          <p:nvPr/>
        </p:nvSpPr>
        <p:spPr>
          <a:xfrm rot="0">
            <a:off x="1028700" y="9772158"/>
            <a:ext cx="10181726" cy="561974"/>
          </a:xfrm>
          <a:prstGeom prst="rect">
            <a:avLst/>
          </a:prstGeom>
        </p:spPr>
        <p:txBody>
          <a:bodyPr anchor="t" rtlCol="false" tIns="0" lIns="0" bIns="0" rIns="0">
            <a:spAutoFit/>
          </a:bodyPr>
          <a:lstStyle/>
          <a:p>
            <a:pPr algn="l">
              <a:lnSpc>
                <a:spcPts val="2100"/>
              </a:lnSpc>
            </a:pPr>
            <a:r>
              <a:rPr lang="en-US" sz="1500">
                <a:solidFill>
                  <a:srgbClr val="000000"/>
                </a:solidFill>
                <a:latin typeface="Arial"/>
                <a:ea typeface="Arial"/>
                <a:cs typeface="Arial"/>
                <a:sym typeface="Arial"/>
              </a:rPr>
              <a:t>St Brigid's Cross taken from Artefact, 2nd Edition by </a:t>
            </a:r>
            <a:r>
              <a:rPr lang="en-US" sz="1500" u="sng">
                <a:solidFill>
                  <a:srgbClr val="000000"/>
                </a:solidFill>
                <a:latin typeface="Arial"/>
                <a:ea typeface="Arial"/>
                <a:cs typeface="Arial"/>
                <a:sym typeface="Arial"/>
                <a:hlinkClick r:id="rId4" tooltip="https://twitter.com/MsEJenkinson"/>
              </a:rPr>
              <a:t>Eimear Jenkinson</a:t>
            </a:r>
            <a:r>
              <a:rPr lang="en-US" sz="1500">
                <a:solidFill>
                  <a:srgbClr val="000000"/>
                </a:solidFill>
                <a:latin typeface="Arial"/>
                <a:ea typeface="Arial"/>
                <a:cs typeface="Arial"/>
                <a:sym typeface="Arial"/>
              </a:rPr>
              <a:t> and </a:t>
            </a:r>
            <a:r>
              <a:rPr lang="en-US" sz="1500" u="sng">
                <a:solidFill>
                  <a:srgbClr val="000000"/>
                </a:solidFill>
                <a:latin typeface="Arial"/>
                <a:ea typeface="Arial"/>
                <a:cs typeface="Arial"/>
                <a:sym typeface="Arial"/>
                <a:hlinkClick r:id="rId5" tooltip="https://twitter.com/Gregg_ONeill"/>
              </a:rPr>
              <a:t>Gregg O'Neill</a:t>
            </a:r>
            <a:r>
              <a:rPr lang="en-US" sz="1500">
                <a:solidFill>
                  <a:srgbClr val="000000"/>
                </a:solidFill>
                <a:latin typeface="Arial"/>
                <a:ea typeface="Arial"/>
                <a:cs typeface="Arial"/>
                <a:sym typeface="Arial"/>
              </a:rPr>
              <a:t> (</a:t>
            </a:r>
            <a:r>
              <a:rPr lang="en-US" sz="1500" u="sng">
                <a:solidFill>
                  <a:srgbClr val="000000"/>
                </a:solidFill>
                <a:latin typeface="Arial"/>
                <a:ea typeface="Arial"/>
                <a:cs typeface="Arial"/>
                <a:sym typeface="Arial"/>
                <a:hlinkClick r:id="rId6" tooltip="https://educate.ie/"/>
              </a:rPr>
              <a:t>educate.ie</a:t>
            </a:r>
            <a:r>
              <a:rPr lang="en-US" sz="1500">
                <a:solidFill>
                  <a:srgbClr val="000000"/>
                </a:solidFill>
                <a:latin typeface="Arial"/>
                <a:ea typeface="Arial"/>
                <a:cs typeface="Arial"/>
                <a:sym typeface="Arial"/>
              </a:rPr>
              <a:t>); St Brigid taken from Wikipedia. </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42, Artefact, 2nd Edition)</a:t>
            </a:r>
          </a:p>
        </p:txBody>
      </p:sp>
      <p:sp>
        <p:nvSpPr>
          <p:cNvPr name="TextBox 7" id="7"/>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Give two examples of place names in Ireland that reveal a religious origin. </a:t>
            </a:r>
          </a:p>
          <a:p>
            <a:pPr algn="l" marL="539749" indent="-269875" lvl="1">
              <a:lnSpc>
                <a:spcPts val="3499"/>
              </a:lnSpc>
              <a:buAutoNum type="arabicPeriod" startAt="1"/>
            </a:pPr>
            <a:r>
              <a:rPr lang="en-US" sz="2499">
                <a:solidFill>
                  <a:srgbClr val="0DA33B"/>
                </a:solidFill>
                <a:latin typeface="Arial"/>
                <a:ea typeface="Arial"/>
                <a:cs typeface="Arial"/>
                <a:sym typeface="Arial"/>
              </a:rPr>
              <a:t>What percentage of the Irish population identifies as Christian, according to the 2016 census?</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Irish symbols.</a:t>
            </a:r>
          </a:p>
          <a:p>
            <a:pPr algn="l" marL="539749" indent="-269875" lvl="1">
              <a:lnSpc>
                <a:spcPts val="3499"/>
              </a:lnSpc>
              <a:buAutoNum type="arabicPeriod" startAt="1"/>
            </a:pPr>
            <a:r>
              <a:rPr lang="en-US" sz="2499">
                <a:solidFill>
                  <a:srgbClr val="0DA33B"/>
                </a:solidFill>
                <a:latin typeface="Arial"/>
                <a:ea typeface="Arial"/>
                <a:cs typeface="Arial"/>
                <a:sym typeface="Arial"/>
              </a:rPr>
              <a:t>When is the Republic of Ireland's national holiday?</a:t>
            </a:r>
          </a:p>
          <a:p>
            <a:pPr algn="l" marL="539749" indent="-269875" lvl="1">
              <a:lnSpc>
                <a:spcPts val="3499"/>
              </a:lnSpc>
              <a:buAutoNum type="arabicPeriod" startAt="1"/>
            </a:pPr>
            <a:r>
              <a:rPr lang="en-US" sz="2499">
                <a:solidFill>
                  <a:srgbClr val="0DA33B"/>
                </a:solidFill>
                <a:latin typeface="Arial"/>
                <a:ea typeface="Arial"/>
                <a:cs typeface="Arial"/>
                <a:sym typeface="Arial"/>
              </a:rPr>
              <a:t>Name a patron saint of Ireland.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47725"/>
            <a:ext cx="15609955" cy="866774"/>
          </a:xfrm>
          <a:prstGeom prst="rect">
            <a:avLst/>
          </a:prstGeom>
        </p:spPr>
        <p:txBody>
          <a:bodyPr anchor="t" rtlCol="false" tIns="0" lIns="0" bIns="0" rIns="0">
            <a:spAutoFit/>
          </a:bodyPr>
          <a:lstStyle/>
          <a:p>
            <a:pPr algn="l">
              <a:lnSpc>
                <a:spcPts val="6300"/>
              </a:lnSpc>
            </a:pPr>
            <a:r>
              <a:rPr lang="en-US" sz="4500" b="true">
                <a:solidFill>
                  <a:srgbClr val="004716"/>
                </a:solidFill>
                <a:latin typeface="Arial Bold"/>
                <a:ea typeface="Arial Bold"/>
                <a:cs typeface="Arial Bold"/>
                <a:sym typeface="Arial Bold"/>
              </a:rPr>
              <a:t>Checkpoint (pg. 42, Artefact, 2nd Edition)</a:t>
            </a:r>
          </a:p>
        </p:txBody>
      </p:sp>
      <p:sp>
        <p:nvSpPr>
          <p:cNvPr name="TextBox 7" id="7"/>
          <p:cNvSpPr txBox="true"/>
          <p:nvPr/>
        </p:nvSpPr>
        <p:spPr>
          <a:xfrm rot="0">
            <a:off x="1028700" y="2149474"/>
            <a:ext cx="15609955" cy="74803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Give two examples of place names in Ireland that reveal a religious origin. </a:t>
            </a:r>
          </a:p>
          <a:p>
            <a:pPr algn="l" marL="1079499" indent="-359833" lvl="2">
              <a:lnSpc>
                <a:spcPts val="3499"/>
              </a:lnSpc>
              <a:buAutoNum type="alphaLcPeriod" startAt="1"/>
            </a:pPr>
            <a:r>
              <a:rPr lang="en-US" sz="2499">
                <a:solidFill>
                  <a:srgbClr val="000000"/>
                </a:solidFill>
                <a:latin typeface="Arial"/>
                <a:ea typeface="Arial"/>
                <a:cs typeface="Arial"/>
                <a:sym typeface="Arial"/>
              </a:rPr>
              <a:t>Kilcormac</a:t>
            </a:r>
          </a:p>
          <a:p>
            <a:pPr algn="l" marL="1079499" indent="-359833" lvl="2">
              <a:lnSpc>
                <a:spcPts val="3499"/>
              </a:lnSpc>
              <a:buAutoNum type="alphaLcPeriod" startAt="1"/>
            </a:pPr>
            <a:r>
              <a:rPr lang="en-US" sz="2499">
                <a:solidFill>
                  <a:srgbClr val="000000"/>
                </a:solidFill>
                <a:latin typeface="Arial"/>
                <a:ea typeface="Arial"/>
                <a:cs typeface="Arial"/>
                <a:sym typeface="Arial"/>
              </a:rPr>
              <a:t>Monasterevin</a:t>
            </a:r>
          </a:p>
          <a:p>
            <a:pPr algn="l" marL="1079499" indent="-359833" lvl="2">
              <a:lnSpc>
                <a:spcPts val="3499"/>
              </a:lnSpc>
              <a:buAutoNum type="alphaLcPeriod" startAt="1"/>
            </a:pPr>
            <a:r>
              <a:rPr lang="en-US" sz="2499">
                <a:solidFill>
                  <a:srgbClr val="000000"/>
                </a:solidFill>
                <a:latin typeface="Arial"/>
                <a:ea typeface="Arial"/>
                <a:cs typeface="Arial"/>
                <a:sym typeface="Arial"/>
              </a:rPr>
              <a:t>Downpatrick</a:t>
            </a:r>
          </a:p>
          <a:p>
            <a:pPr algn="l" marL="1079499" indent="-359833" lvl="2">
              <a:lnSpc>
                <a:spcPts val="3499"/>
              </a:lnSpc>
              <a:buAutoNum type="alphaLcPeriod" startAt="1"/>
            </a:pPr>
            <a:r>
              <a:rPr lang="en-US" sz="2499">
                <a:solidFill>
                  <a:srgbClr val="000000"/>
                </a:solidFill>
                <a:latin typeface="Arial"/>
                <a:ea typeface="Arial"/>
                <a:cs typeface="Arial"/>
                <a:sym typeface="Arial"/>
              </a:rPr>
              <a:t>Kilkenny</a:t>
            </a:r>
          </a:p>
          <a:p>
            <a:pPr algn="l" marL="539749" indent="-269875" lvl="1">
              <a:lnSpc>
                <a:spcPts val="3499"/>
              </a:lnSpc>
              <a:buAutoNum type="arabicPeriod" startAt="1"/>
            </a:pPr>
            <a:r>
              <a:rPr lang="en-US" sz="2499">
                <a:solidFill>
                  <a:srgbClr val="0DA33B"/>
                </a:solidFill>
                <a:latin typeface="Arial"/>
                <a:ea typeface="Arial"/>
                <a:cs typeface="Arial"/>
                <a:sym typeface="Arial"/>
              </a:rPr>
              <a:t>What percentage of the Irish population identifies as Christian, according to the 2016 census?</a:t>
            </a:r>
          </a:p>
          <a:p>
            <a:pPr algn="l" marL="1079499" indent="-359833" lvl="2">
              <a:lnSpc>
                <a:spcPts val="3499"/>
              </a:lnSpc>
              <a:buAutoNum type="alphaLcPeriod" startAt="1"/>
            </a:pPr>
            <a:r>
              <a:rPr lang="en-US" sz="2499">
                <a:solidFill>
                  <a:srgbClr val="000000"/>
                </a:solidFill>
                <a:latin typeface="Arial"/>
                <a:ea typeface="Arial"/>
                <a:cs typeface="Arial"/>
                <a:sym typeface="Arial"/>
              </a:rPr>
              <a:t>84.6%</a:t>
            </a:r>
          </a:p>
          <a:p>
            <a:pPr algn="l" marL="539749" indent="-269875" lvl="1">
              <a:lnSpc>
                <a:spcPts val="3499"/>
              </a:lnSpc>
              <a:buAutoNum type="arabicPeriod" startAt="1"/>
            </a:pPr>
            <a:r>
              <a:rPr lang="en-US" sz="2499">
                <a:solidFill>
                  <a:srgbClr val="0DA33B"/>
                </a:solidFill>
                <a:latin typeface="Arial"/>
                <a:ea typeface="Arial"/>
                <a:cs typeface="Arial"/>
                <a:sym typeface="Arial"/>
              </a:rPr>
              <a:t>Name two Irish symbols.</a:t>
            </a:r>
          </a:p>
          <a:p>
            <a:pPr algn="l" marL="1079499" indent="-359833" lvl="2">
              <a:lnSpc>
                <a:spcPts val="3499"/>
              </a:lnSpc>
              <a:buAutoNum type="alphaLcPeriod" startAt="1"/>
            </a:pPr>
            <a:r>
              <a:rPr lang="en-US" sz="2499">
                <a:solidFill>
                  <a:srgbClr val="000000"/>
                </a:solidFill>
                <a:latin typeface="Arial"/>
                <a:ea typeface="Arial"/>
                <a:cs typeface="Arial"/>
                <a:sym typeface="Arial"/>
              </a:rPr>
              <a:t>Shamrock</a:t>
            </a:r>
          </a:p>
          <a:p>
            <a:pPr algn="l" marL="1079499" indent="-359833" lvl="2">
              <a:lnSpc>
                <a:spcPts val="3499"/>
              </a:lnSpc>
              <a:buAutoNum type="alphaLcPeriod" startAt="1"/>
            </a:pPr>
            <a:r>
              <a:rPr lang="en-US" sz="2499">
                <a:solidFill>
                  <a:srgbClr val="000000"/>
                </a:solidFill>
                <a:latin typeface="Arial"/>
                <a:ea typeface="Arial"/>
                <a:cs typeface="Arial"/>
                <a:sym typeface="Arial"/>
              </a:rPr>
              <a:t>Brigid’s Cross</a:t>
            </a:r>
          </a:p>
          <a:p>
            <a:pPr algn="l" marL="1079499" indent="-359833" lvl="2">
              <a:lnSpc>
                <a:spcPts val="3499"/>
              </a:lnSpc>
              <a:buAutoNum type="alphaLcPeriod" startAt="1"/>
            </a:pPr>
            <a:r>
              <a:rPr lang="en-US" sz="2499">
                <a:solidFill>
                  <a:srgbClr val="000000"/>
                </a:solidFill>
                <a:latin typeface="Arial"/>
                <a:ea typeface="Arial"/>
                <a:cs typeface="Arial"/>
                <a:sym typeface="Arial"/>
              </a:rPr>
              <a:t>The Harp</a:t>
            </a:r>
          </a:p>
          <a:p>
            <a:pPr algn="l" marL="539749" indent="-269875" lvl="1">
              <a:lnSpc>
                <a:spcPts val="3499"/>
              </a:lnSpc>
              <a:buAutoNum type="arabicPeriod" startAt="1"/>
            </a:pPr>
            <a:r>
              <a:rPr lang="en-US" sz="2499">
                <a:solidFill>
                  <a:srgbClr val="0DA33B"/>
                </a:solidFill>
                <a:latin typeface="Arial"/>
                <a:ea typeface="Arial"/>
                <a:cs typeface="Arial"/>
                <a:sym typeface="Arial"/>
              </a:rPr>
              <a:t>When is the Republic of Ireland's national holiday?</a:t>
            </a:r>
          </a:p>
          <a:p>
            <a:pPr algn="l" marL="1079499" indent="-359833" lvl="2">
              <a:lnSpc>
                <a:spcPts val="3499"/>
              </a:lnSpc>
              <a:buAutoNum type="alphaLcPeriod" startAt="1"/>
            </a:pPr>
            <a:r>
              <a:rPr lang="en-US" sz="2499">
                <a:solidFill>
                  <a:srgbClr val="000000"/>
                </a:solidFill>
                <a:latin typeface="Arial"/>
                <a:ea typeface="Arial"/>
                <a:cs typeface="Arial"/>
                <a:sym typeface="Arial"/>
              </a:rPr>
              <a:t>17th March - St Patrick‘s Day</a:t>
            </a:r>
          </a:p>
          <a:p>
            <a:pPr algn="l" marL="539749" indent="-269875" lvl="1">
              <a:lnSpc>
                <a:spcPts val="3499"/>
              </a:lnSpc>
              <a:buAutoNum type="arabicPeriod" startAt="1"/>
            </a:pPr>
            <a:r>
              <a:rPr lang="en-US" sz="2499">
                <a:solidFill>
                  <a:srgbClr val="0DA33B"/>
                </a:solidFill>
                <a:latin typeface="Arial"/>
                <a:ea typeface="Arial"/>
                <a:cs typeface="Arial"/>
                <a:sym typeface="Arial"/>
              </a:rPr>
              <a:t>Name a patron saint of Ireland. </a:t>
            </a:r>
          </a:p>
          <a:p>
            <a:pPr algn="l" marL="1079499" indent="-359833" lvl="2">
              <a:lnSpc>
                <a:spcPts val="3499"/>
              </a:lnSpc>
              <a:buAutoNum type="alphaLcPeriod" startAt="1"/>
            </a:pPr>
            <a:r>
              <a:rPr lang="en-US" sz="2499">
                <a:solidFill>
                  <a:srgbClr val="000000"/>
                </a:solidFill>
                <a:latin typeface="Arial"/>
                <a:ea typeface="Arial"/>
                <a:cs typeface="Arial"/>
                <a:sym typeface="Arial"/>
              </a:rPr>
              <a:t>St Patrick</a:t>
            </a:r>
          </a:p>
          <a:p>
            <a:pPr algn="l" marL="1079499" indent="-359833" lvl="2">
              <a:lnSpc>
                <a:spcPts val="3499"/>
              </a:lnSpc>
              <a:buAutoNum type="alphaLcPeriod" startAt="1"/>
            </a:pPr>
            <a:r>
              <a:rPr lang="en-US" sz="2499">
                <a:solidFill>
                  <a:srgbClr val="000000"/>
                </a:solidFill>
                <a:latin typeface="Arial"/>
                <a:ea typeface="Arial"/>
                <a:cs typeface="Arial"/>
                <a:sym typeface="Arial"/>
              </a:rPr>
              <a:t>St Brigid</a:t>
            </a:r>
          </a:p>
          <a:p>
            <a:pPr algn="l" marL="1079499" indent="-359833" lvl="2">
              <a:lnSpc>
                <a:spcPts val="3499"/>
              </a:lnSpc>
              <a:buAutoNum type="alphaLcPeriod" startAt="1"/>
            </a:pPr>
            <a:r>
              <a:rPr lang="en-US" sz="2499">
                <a:solidFill>
                  <a:srgbClr val="000000"/>
                </a:solidFill>
                <a:latin typeface="Arial"/>
                <a:ea typeface="Arial"/>
                <a:cs typeface="Arial"/>
                <a:sym typeface="Arial"/>
              </a:rPr>
              <a:t>St Columba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15060"/>
            <a:ext cx="18288000" cy="1133476"/>
          </a:xfrm>
          <a:prstGeom prst="rect">
            <a:avLst/>
          </a:prstGeom>
        </p:spPr>
        <p:txBody>
          <a:bodyPr anchor="t" rtlCol="false" tIns="0" lIns="0" bIns="0" rIns="0">
            <a:spAutoFit/>
          </a:bodyPr>
          <a:lstStyle/>
          <a:p>
            <a:pPr algn="ctr">
              <a:lnSpc>
                <a:spcPts val="8399"/>
              </a:lnSpc>
            </a:pPr>
            <a:r>
              <a:rPr lang="en-US" b="true" sz="5999" spc="269">
                <a:solidFill>
                  <a:srgbClr val="004716"/>
                </a:solidFill>
                <a:latin typeface="Arial Bold"/>
                <a:ea typeface="Arial Bold"/>
                <a:cs typeface="Arial Bold"/>
                <a:sym typeface="Arial Bold"/>
              </a:rPr>
              <a:t>5.6: SUMMARY</a:t>
            </a:r>
          </a:p>
        </p:txBody>
      </p:sp>
      <p:sp>
        <p:nvSpPr>
          <p:cNvPr name="TextBox 4" id="4"/>
          <p:cNvSpPr txBox="true"/>
          <p:nvPr/>
        </p:nvSpPr>
        <p:spPr>
          <a:xfrm rot="0">
            <a:off x="251732" y="3962710"/>
            <a:ext cx="17784536"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ea typeface="Daydream"/>
                <a:cs typeface="Daydream"/>
                <a:sym typeface="Daydream"/>
              </a:rPr>
              <a:t>5.6: summary</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2139949"/>
            <a:ext cx="15609955" cy="57372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Early Christian Ireland is the period when Christianity first came to Ireland.</a:t>
            </a:r>
          </a:p>
          <a:p>
            <a:pPr algn="l" marL="539754" indent="-269877" lvl="1">
              <a:lnSpc>
                <a:spcPts val="3500"/>
              </a:lnSpc>
              <a:buFont typeface="Arial"/>
              <a:buChar char="•"/>
            </a:pPr>
            <a:r>
              <a:rPr lang="en-US" sz="2500">
                <a:solidFill>
                  <a:srgbClr val="000000"/>
                </a:solidFill>
                <a:latin typeface="Arial"/>
                <a:ea typeface="Arial"/>
                <a:cs typeface="Arial"/>
                <a:sym typeface="Arial"/>
              </a:rPr>
              <a:t>A bishop called Palladius was sent to Ireland in AD 431 to spread Christianity.</a:t>
            </a:r>
          </a:p>
          <a:p>
            <a:pPr algn="l" marL="539754" indent="-269877" lvl="1">
              <a:lnSpc>
                <a:spcPts val="3500"/>
              </a:lnSpc>
              <a:buFont typeface="Arial"/>
              <a:buChar char="•"/>
            </a:pPr>
            <a:r>
              <a:rPr lang="en-US" sz="2500">
                <a:solidFill>
                  <a:srgbClr val="000000"/>
                </a:solidFill>
                <a:latin typeface="Arial"/>
                <a:ea typeface="Arial"/>
                <a:cs typeface="Arial"/>
                <a:sym typeface="Arial"/>
              </a:rPr>
              <a:t>The most famous bishop to travel to Ireland was St. Patrick between 432 and 461.</a:t>
            </a:r>
          </a:p>
          <a:p>
            <a:pPr algn="l" marL="539754" indent="-269877" lvl="1">
              <a:lnSpc>
                <a:spcPts val="3500"/>
              </a:lnSpc>
              <a:buFont typeface="Arial"/>
              <a:buChar char="•"/>
            </a:pPr>
            <a:r>
              <a:rPr lang="en-US" sz="2500">
                <a:solidFill>
                  <a:srgbClr val="000000"/>
                </a:solidFill>
                <a:latin typeface="Arial"/>
                <a:ea typeface="Arial"/>
                <a:cs typeface="Arial"/>
                <a:sym typeface="Arial"/>
              </a:rPr>
              <a:t>From the sixth century on, many monasteries were build on island. The first monastery, named Inis Mór, was founded by St. Enda. The first convent was founded by St. Brigid at Kildare.</a:t>
            </a:r>
          </a:p>
          <a:p>
            <a:pPr algn="l" marL="539754" indent="-269877" lvl="1">
              <a:lnSpc>
                <a:spcPts val="3500"/>
              </a:lnSpc>
              <a:buFont typeface="Arial"/>
              <a:buChar char="•"/>
            </a:pPr>
            <a:r>
              <a:rPr lang="en-US" sz="2500">
                <a:solidFill>
                  <a:srgbClr val="000000"/>
                </a:solidFill>
                <a:latin typeface="Arial"/>
                <a:ea typeface="Arial"/>
                <a:cs typeface="Arial"/>
                <a:sym typeface="Arial"/>
              </a:rPr>
              <a:t>Other examples of monasteries include Clonard, Kells, Clonmacnoise, Glendalough, Clonfert and Sceilg Mhicíl.</a:t>
            </a:r>
          </a:p>
          <a:p>
            <a:pPr algn="l" marL="539754" indent="-269877" lvl="1">
              <a:lnSpc>
                <a:spcPts val="3500"/>
              </a:lnSpc>
              <a:buFont typeface="Arial"/>
              <a:buChar char="•"/>
            </a:pPr>
            <a:r>
              <a:rPr lang="en-US" sz="2500">
                <a:solidFill>
                  <a:srgbClr val="000000"/>
                </a:solidFill>
                <a:latin typeface="Arial"/>
                <a:ea typeface="Arial"/>
                <a:cs typeface="Arial"/>
                <a:sym typeface="Arial"/>
              </a:rPr>
              <a:t>Some monastery buildings were: beehive huts, an oratory, a refectory, a scriptorium and a round tower.</a:t>
            </a:r>
          </a:p>
          <a:p>
            <a:pPr algn="l" marL="539754" indent="-269877" lvl="1">
              <a:lnSpc>
                <a:spcPts val="3500"/>
              </a:lnSpc>
              <a:buFont typeface="Arial"/>
              <a:buChar char="•"/>
            </a:pPr>
            <a:r>
              <a:rPr lang="en-US" sz="2500">
                <a:solidFill>
                  <a:srgbClr val="000000"/>
                </a:solidFill>
                <a:latin typeface="Arial"/>
                <a:ea typeface="Arial"/>
                <a:cs typeface="Arial"/>
                <a:sym typeface="Arial"/>
              </a:rPr>
              <a:t>Art created by the monks included manuscripts, metalwork and stone high crosses.</a:t>
            </a:r>
          </a:p>
          <a:p>
            <a:pPr algn="l" marL="539754" indent="-269877" lvl="1">
              <a:lnSpc>
                <a:spcPts val="3500"/>
              </a:lnSpc>
              <a:buFont typeface="Arial"/>
              <a:buChar char="•"/>
            </a:pPr>
            <a:r>
              <a:rPr lang="en-US" sz="2500">
                <a:solidFill>
                  <a:srgbClr val="000000"/>
                </a:solidFill>
                <a:latin typeface="Arial"/>
                <a:ea typeface="Arial"/>
                <a:cs typeface="Arial"/>
                <a:sym typeface="Arial"/>
              </a:rPr>
              <a:t>The Vikings began to raid and settle in Ireland in the eighth century.</a:t>
            </a:r>
          </a:p>
          <a:p>
            <a:pPr algn="l" marL="539754" indent="-269877" lvl="1">
              <a:lnSpc>
                <a:spcPts val="3500"/>
              </a:lnSpc>
              <a:buFont typeface="Arial"/>
              <a:buChar char="•"/>
            </a:pPr>
            <a:r>
              <a:rPr lang="en-US" sz="2500">
                <a:solidFill>
                  <a:srgbClr val="000000"/>
                </a:solidFill>
                <a:latin typeface="Arial"/>
                <a:ea typeface="Arial"/>
                <a:cs typeface="Arial"/>
                <a:sym typeface="Arial"/>
              </a:rPr>
              <a:t>Amazing evidence giving insight into their lives in Dublin was found at Wood Quay.</a:t>
            </a:r>
          </a:p>
          <a:p>
            <a:pPr algn="l" marL="539754" indent="-269877" lvl="1">
              <a:lnSpc>
                <a:spcPts val="3500"/>
              </a:lnSpc>
              <a:buFont typeface="Arial"/>
              <a:buChar char="•"/>
            </a:pPr>
            <a:r>
              <a:rPr lang="en-US" sz="2500">
                <a:solidFill>
                  <a:srgbClr val="000000"/>
                </a:solidFill>
                <a:latin typeface="Arial"/>
                <a:ea typeface="Arial"/>
                <a:cs typeface="Arial"/>
                <a:sym typeface="Arial"/>
              </a:rPr>
              <a:t>Many Irish monks went abroad to save or spread Christianity.</a:t>
            </a:r>
          </a:p>
          <a:p>
            <a:pPr algn="l" marL="539754" indent="-269877" lvl="1">
              <a:lnSpc>
                <a:spcPts val="3500"/>
              </a:lnSpc>
              <a:buFont typeface="Arial"/>
              <a:buChar char="•"/>
            </a:pPr>
            <a:r>
              <a:rPr lang="en-US" sz="2500">
                <a:solidFill>
                  <a:srgbClr val="000000"/>
                </a:solidFill>
                <a:latin typeface="Arial"/>
                <a:ea typeface="Arial"/>
                <a:cs typeface="Arial"/>
                <a:sym typeface="Arial"/>
              </a:rPr>
              <a:t>This period is historically significant for the island of Ireland and has impacted Irish identity. </a:t>
            </a:r>
          </a:p>
        </p:txBody>
      </p:sp>
      <p:sp>
        <p:nvSpPr>
          <p:cNvPr name="TextBox 7" id="7"/>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716"/>
                </a:solidFill>
                <a:latin typeface="Arial Bold"/>
                <a:ea typeface="Arial Bold"/>
                <a:cs typeface="Arial Bold"/>
                <a:sym typeface="Arial Bold"/>
              </a:rPr>
              <a:t>In this chapter, we learned that...</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0" id="10"/>
          <p:cNvSpPr txBox="true"/>
          <p:nvPr/>
        </p:nvSpPr>
        <p:spPr>
          <a:xfrm rot="0">
            <a:off x="1028700" y="9762633"/>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Reflecting on... Early Christian Ireland</a:t>
            </a:r>
          </a:p>
        </p:txBody>
      </p:sp>
      <p:sp>
        <p:nvSpPr>
          <p:cNvPr name="TextBox 7" id="7"/>
          <p:cNvSpPr txBox="true"/>
          <p:nvPr/>
        </p:nvSpPr>
        <p:spPr>
          <a:xfrm rot="0">
            <a:off x="1028700" y="2130424"/>
            <a:ext cx="15609955" cy="21336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The arrival of Christianity to the island of Ireland is historically significant. Christianity helped to spread reading and writing in Ireland. Irish monasteries became centres of learning. Great works of art were also created by Irish monks. Christainity therefore contributed to the culture and society of Early Christian Ireland.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8" id="8"/>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9" id="9"/>
          <p:cNvSpPr txBox="true"/>
          <p:nvPr/>
        </p:nvSpPr>
        <p:spPr>
          <a:xfrm rot="0">
            <a:off x="1028700" y="2120899"/>
            <a:ext cx="15609955" cy="504824"/>
          </a:xfrm>
          <a:prstGeom prst="rect">
            <a:avLst/>
          </a:prstGeom>
        </p:spPr>
        <p:txBody>
          <a:bodyPr anchor="t" rtlCol="false" tIns="0" lIns="0" bIns="0" rIns="0">
            <a:spAutoFit/>
          </a:bodyPr>
          <a:lstStyle/>
          <a:p>
            <a:pPr algn="just">
              <a:lnSpc>
                <a:spcPts val="3750"/>
              </a:lnSpc>
            </a:pPr>
            <a:r>
              <a:rPr lang="en-US" sz="2500">
                <a:solidFill>
                  <a:srgbClr val="000000"/>
                </a:solidFill>
                <a:latin typeface="Arial"/>
                <a:ea typeface="Arial"/>
                <a:cs typeface="Arial"/>
                <a:sym typeface="Arial"/>
              </a:rPr>
              <a:t>2022 SEC Q1g</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153160" y="4760912"/>
            <a:ext cx="8977455"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508749"/>
            <a:chOff x="0" y="0"/>
            <a:chExt cx="20813273" cy="8678333"/>
          </a:xfrm>
        </p:grpSpPr>
        <p:sp>
          <p:nvSpPr>
            <p:cNvPr name="TextBox 10" id="10"/>
            <p:cNvSpPr txBox="true"/>
            <p:nvPr/>
          </p:nvSpPr>
          <p:spPr>
            <a:xfrm rot="0">
              <a:off x="0" y="-104775"/>
              <a:ext cx="15540467" cy="87831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Poster/PowerPoint</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Ireland, the Iron Age - when iron was used to make tools and weapons - took place between 500 BC and AD 400. Towards the end of the Iron Age, by the early fifth century AD, Christianity had arrived in Ireland. This had an enormous impact on culture and society in Ireland. Many fascinating archaeological sites and a wealth of artefacts date from this time.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3153160" y="4760912"/>
            <a:ext cx="8977455"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Skellig Michael, County Kerry</a:t>
            </a:r>
          </a:p>
          <a:p>
            <a:pPr algn="l">
              <a:lnSpc>
                <a:spcPts val="3500"/>
              </a:lnSpc>
            </a:pPr>
            <a:r>
              <a:rPr lang="en-US" sz="2500">
                <a:solidFill>
                  <a:srgbClr val="000000"/>
                </a:solidFill>
                <a:latin typeface="Arial"/>
                <a:ea typeface="Arial"/>
                <a:cs typeface="Arial"/>
                <a:sym typeface="Arial"/>
              </a:rPr>
              <a:t>Clonmacnoise, County Offaly</a:t>
            </a:r>
          </a:p>
          <a:p>
            <a:pPr algn="l">
              <a:lnSpc>
                <a:spcPts val="3500"/>
              </a:lnSpc>
            </a:pPr>
            <a:r>
              <a:rPr lang="en-US" sz="2500">
                <a:solidFill>
                  <a:srgbClr val="000000"/>
                </a:solidFill>
                <a:latin typeface="Arial"/>
                <a:ea typeface="Arial"/>
                <a:cs typeface="Arial"/>
                <a:sym typeface="Arial"/>
              </a:rPr>
              <a:t>Glendalough, County Wicklow</a:t>
            </a:r>
          </a:p>
          <a:p>
            <a:pPr algn="l">
              <a:lnSpc>
                <a:spcPts val="3500"/>
              </a:lnSpc>
            </a:pPr>
            <a:r>
              <a:rPr lang="en-US" sz="2500">
                <a:solidFill>
                  <a:srgbClr val="000000"/>
                </a:solidFill>
                <a:latin typeface="Arial"/>
                <a:ea typeface="Arial"/>
                <a:cs typeface="Arial"/>
                <a:sym typeface="Arial"/>
              </a:rPr>
              <a:t>Monasterboice, County Louth</a:t>
            </a:r>
          </a:p>
          <a:p>
            <a:pPr algn="l">
              <a:lnSpc>
                <a:spcPts val="3500"/>
              </a:lnSpc>
            </a:pPr>
            <a:r>
              <a:rPr lang="en-US" sz="2500">
                <a:solidFill>
                  <a:srgbClr val="000000"/>
                </a:solidFill>
                <a:latin typeface="Arial"/>
                <a:ea typeface="Arial"/>
                <a:cs typeface="Arial"/>
                <a:sym typeface="Arial"/>
              </a:rPr>
              <a:t>Rock of Cashel, County Tipperary</a:t>
            </a:r>
          </a:p>
          <a:p>
            <a:pPr algn="l">
              <a:lnSpc>
                <a:spcPts val="3500"/>
              </a:lnSpc>
            </a:pPr>
          </a:p>
        </p:txBody>
      </p:sp>
      <p:sp>
        <p:nvSpPr>
          <p:cNvPr name="TextBox 10" id="10"/>
          <p:cNvSpPr txBox="true"/>
          <p:nvPr/>
        </p:nvSpPr>
        <p:spPr>
          <a:xfrm rot="0">
            <a:off x="8833677" y="2673636"/>
            <a:ext cx="7804977"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St Patrick</a:t>
            </a:r>
          </a:p>
          <a:p>
            <a:pPr algn="l">
              <a:lnSpc>
                <a:spcPts val="3500"/>
              </a:lnSpc>
            </a:pPr>
            <a:r>
              <a:rPr lang="en-US" sz="2500">
                <a:solidFill>
                  <a:srgbClr val="000000"/>
                </a:solidFill>
                <a:latin typeface="Arial"/>
                <a:ea typeface="Arial"/>
                <a:cs typeface="Arial"/>
                <a:sym typeface="Arial"/>
              </a:rPr>
              <a:t>St Brigid</a:t>
            </a:r>
          </a:p>
          <a:p>
            <a:pPr algn="l">
              <a:lnSpc>
                <a:spcPts val="3500"/>
              </a:lnSpc>
            </a:pPr>
            <a:r>
              <a:rPr lang="en-US" sz="2500">
                <a:solidFill>
                  <a:srgbClr val="000000"/>
                </a:solidFill>
                <a:latin typeface="Arial"/>
                <a:ea typeface="Arial"/>
                <a:cs typeface="Arial"/>
                <a:sym typeface="Arial"/>
              </a:rPr>
              <a:t>St Colmcille</a:t>
            </a:r>
          </a:p>
          <a:p>
            <a:pPr algn="l">
              <a:lnSpc>
                <a:spcPts val="3500"/>
              </a:lnSpc>
            </a:pPr>
            <a:r>
              <a:rPr lang="en-US" sz="2500">
                <a:solidFill>
                  <a:srgbClr val="000000"/>
                </a:solidFill>
                <a:latin typeface="Arial"/>
                <a:ea typeface="Arial"/>
                <a:cs typeface="Arial"/>
                <a:sym typeface="Arial"/>
              </a:rPr>
              <a:t>St Columbanus</a:t>
            </a:r>
          </a:p>
          <a:p>
            <a:pPr algn="l">
              <a:lnSpc>
                <a:spcPts val="3500"/>
              </a:lnSpc>
            </a:pPr>
            <a:r>
              <a:rPr lang="en-US" sz="2500">
                <a:solidFill>
                  <a:srgbClr val="000000"/>
                </a:solidFill>
                <a:latin typeface="Arial"/>
                <a:ea typeface="Arial"/>
                <a:cs typeface="Arial"/>
                <a:sym typeface="Arial"/>
              </a:rPr>
              <a:t>St Ciarán</a:t>
            </a:r>
          </a:p>
          <a:p>
            <a:pPr algn="l">
              <a:lnSpc>
                <a:spcPts val="3500"/>
              </a:lnSpc>
            </a:pPr>
            <a:r>
              <a:rPr lang="en-US" sz="2500">
                <a:solidFill>
                  <a:srgbClr val="000000"/>
                </a:solidFill>
                <a:latin typeface="Arial"/>
                <a:ea typeface="Arial"/>
                <a:cs typeface="Arial"/>
                <a:sym typeface="Arial"/>
              </a:rPr>
              <a:t>St Íte</a:t>
            </a:r>
          </a:p>
          <a:p>
            <a:pPr algn="l">
              <a:lnSpc>
                <a:spcPts val="3500"/>
              </a:lnSpc>
            </a:pPr>
            <a:r>
              <a:rPr lang="en-US" sz="2500">
                <a:solidFill>
                  <a:srgbClr val="000000"/>
                </a:solidFill>
                <a:latin typeface="Arial"/>
                <a:ea typeface="Arial"/>
                <a:cs typeface="Arial"/>
                <a:sym typeface="Arial"/>
              </a:rPr>
              <a:t>Brendan the Navigator</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004716"/>
                </a:solidFill>
                <a:latin typeface="Arial Bold"/>
                <a:ea typeface="Arial Bold"/>
                <a:cs typeface="Arial Bold"/>
                <a:sym typeface="Arial Bold"/>
              </a:rPr>
              <a:t>5.1 THE ARRIVAL OF CHRISTIANITY IN IRELAND</a:t>
            </a:r>
          </a:p>
        </p:txBody>
      </p:sp>
      <p:sp>
        <p:nvSpPr>
          <p:cNvPr name="TextBox 4" id="4"/>
          <p:cNvSpPr txBox="true"/>
          <p:nvPr/>
        </p:nvSpPr>
        <p:spPr>
          <a:xfrm rot="0">
            <a:off x="351797"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5.1 The Arrival of Christianity in Ireland</a:t>
            </a:r>
          </a:p>
        </p:txBody>
      </p:sp>
      <p:sp>
        <p:nvSpPr>
          <p:cNvPr name="TextBox 5" id="5"/>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400 to AD 795</a:t>
            </a:r>
          </a:p>
        </p:txBody>
      </p:sp>
      <p:sp>
        <p:nvSpPr>
          <p:cNvPr name="TextBox 6" id="6"/>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5</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Christianity Arrives in Ireland</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Early Christian Ireland is the period when Christianity first came to Ireland. </a:t>
            </a:r>
            <a:r>
              <a:rPr lang="en-US" sz="2500">
                <a:solidFill>
                  <a:srgbClr val="000000"/>
                </a:solidFill>
                <a:latin typeface="Arial"/>
                <a:ea typeface="Arial"/>
                <a:cs typeface="Arial"/>
                <a:sym typeface="Arial"/>
              </a:rPr>
              <a:t>At that time, the people of Ireland were the Celts, farmers and warriors who had come from Central Europe and were pagans. A pagan is someone who worships various gods, often with a focus on nature or the earth. Druids were spiritual figures similar to priests in pre-Christian Celtic Ireland.</a:t>
            </a:r>
          </a:p>
          <a:p>
            <a:pPr algn="l">
              <a:lnSpc>
                <a:spcPts val="3500"/>
              </a:lnSpc>
            </a:pPr>
            <a:r>
              <a:rPr lang="en-US" sz="2500">
                <a:solidFill>
                  <a:srgbClr val="000000"/>
                </a:solidFill>
                <a:latin typeface="Arial"/>
                <a:ea typeface="Arial"/>
                <a:cs typeface="Arial"/>
                <a:sym typeface="Arial"/>
              </a:rPr>
              <a:t>By the third century AD, the Roman Empire had spread as far as England and was mainly Christians. For historians, the first official source about Christianity in Ireland is dated AD 431, when a bishop named Palladius was sent to the ‘Irish who believe in Christ’.</a:t>
            </a:r>
          </a:p>
          <a:p>
            <a:pPr algn="l">
              <a:lnSpc>
                <a:spcPts val="3500"/>
              </a:lnSpc>
            </a:pPr>
            <a:r>
              <a:rPr lang="en-US" sz="2500">
                <a:solidFill>
                  <a:srgbClr val="000000"/>
                </a:solidFill>
                <a:latin typeface="Arial"/>
                <a:ea typeface="Arial"/>
                <a:cs typeface="Arial"/>
                <a:sym typeface="Arial"/>
              </a:rPr>
              <a:t>The most famous bishop to travel to Ireland was St. Patrick. He was brought to Ireland from Wales as a slave when he was 16 years old. After six years, he escaped back to Britain but later returned as a bishop to spread Christianity. Between AD 432 and 461, St Patrick worked, mainly in the north, and founded many churches and missions. We know all of this from his book, ‘St. Patrick’s Confessio’. In it he says that he ‘baptised thousands’ and ‘ordained clerics everywhere’.St. Patrick began to convert the pagan Celts to Christianity.</a:t>
            </a:r>
          </a:p>
          <a:p>
            <a:pPr algn="l">
              <a:lnSpc>
                <a:spcPts val="3500"/>
              </a:lnSpc>
            </a:pPr>
            <a:r>
              <a:rPr lang="en-US" sz="2500">
                <a:solidFill>
                  <a:srgbClr val="000000"/>
                </a:solidFill>
                <a:latin typeface="Arial"/>
                <a:ea typeface="Arial"/>
                <a:cs typeface="Arial"/>
                <a:sym typeface="Arial"/>
              </a:rPr>
              <a:t>Pagan festivals continued, but gradually became absorbed into Christianity: for example, Samhain became Hallowe’en. St. Patrick is said to be buried at Down Cathedral, Co. Down.</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0" id="10"/>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433216" y="2244724"/>
            <a:ext cx="6205439" cy="7153995"/>
          </a:xfrm>
          <a:custGeom>
            <a:avLst/>
            <a:gdLst/>
            <a:ahLst/>
            <a:cxnLst/>
            <a:rect r="r" b="b" t="t" l="l"/>
            <a:pathLst>
              <a:path h="7153995" w="6205439">
                <a:moveTo>
                  <a:pt x="0" y="0"/>
                </a:moveTo>
                <a:lnTo>
                  <a:pt x="6205439" y="0"/>
                </a:lnTo>
                <a:lnTo>
                  <a:pt x="6205439" y="7153996"/>
                </a:lnTo>
                <a:lnTo>
                  <a:pt x="0" y="7153996"/>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Early Irish Monasteries</a:t>
            </a:r>
          </a:p>
        </p:txBody>
      </p:sp>
      <p:sp>
        <p:nvSpPr>
          <p:cNvPr name="TextBox 8" id="8"/>
          <p:cNvSpPr txBox="true"/>
          <p:nvPr/>
        </p:nvSpPr>
        <p:spPr>
          <a:xfrm rot="0">
            <a:off x="1028700" y="2139949"/>
            <a:ext cx="9099716"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Some Christians chose to live apart from the rest of society in a closed religious community (monastery) to devote their lives to God. </a:t>
            </a:r>
            <a:r>
              <a:rPr lang="en-US" sz="2500">
                <a:solidFill>
                  <a:srgbClr val="000000"/>
                </a:solidFill>
                <a:latin typeface="Arial"/>
                <a:ea typeface="Arial"/>
                <a:cs typeface="Arial"/>
                <a:sym typeface="Arial"/>
              </a:rPr>
              <a:t>The first Irish monastery called Inis Mór was founded by St Enda on the Aran Islands around AD 500. Many followed his example:</a:t>
            </a:r>
          </a:p>
          <a:p>
            <a:pPr algn="l" marL="539754" indent="-269877" lvl="1">
              <a:lnSpc>
                <a:spcPts val="3500"/>
              </a:lnSpc>
              <a:buFont typeface="Arial"/>
              <a:buChar char="•"/>
            </a:pPr>
            <a:r>
              <a:rPr lang="en-US" sz="2500">
                <a:solidFill>
                  <a:srgbClr val="000000"/>
                </a:solidFill>
                <a:latin typeface="Arial"/>
                <a:ea typeface="Arial"/>
                <a:cs typeface="Arial"/>
                <a:sym typeface="Arial"/>
              </a:rPr>
              <a:t>St Ciarán in Clonmacnoise</a:t>
            </a:r>
          </a:p>
          <a:p>
            <a:pPr algn="l" marL="539754" indent="-269877" lvl="1">
              <a:lnSpc>
                <a:spcPts val="3500"/>
              </a:lnSpc>
              <a:buFont typeface="Arial"/>
              <a:buChar char="•"/>
            </a:pPr>
            <a:r>
              <a:rPr lang="en-US" sz="2500">
                <a:solidFill>
                  <a:srgbClr val="000000"/>
                </a:solidFill>
                <a:latin typeface="Arial"/>
                <a:ea typeface="Arial"/>
                <a:cs typeface="Arial"/>
                <a:sym typeface="Arial"/>
              </a:rPr>
              <a:t>St Colmcille in Derry</a:t>
            </a:r>
          </a:p>
          <a:p>
            <a:pPr algn="l" marL="539754" indent="-269877" lvl="1">
              <a:lnSpc>
                <a:spcPts val="3500"/>
              </a:lnSpc>
              <a:buFont typeface="Arial"/>
              <a:buChar char="•"/>
            </a:pPr>
            <a:r>
              <a:rPr lang="en-US" sz="2500">
                <a:solidFill>
                  <a:srgbClr val="000000"/>
                </a:solidFill>
                <a:latin typeface="Arial"/>
                <a:ea typeface="Arial"/>
                <a:cs typeface="Arial"/>
                <a:sym typeface="Arial"/>
              </a:rPr>
              <a:t>St Brendan in Clonfert</a:t>
            </a:r>
          </a:p>
          <a:p>
            <a:pPr algn="l" marL="539754" indent="-269877" lvl="1">
              <a:lnSpc>
                <a:spcPts val="3500"/>
              </a:lnSpc>
              <a:buFont typeface="Arial"/>
              <a:buChar char="•"/>
            </a:pPr>
            <a:r>
              <a:rPr lang="en-US" sz="2500">
                <a:solidFill>
                  <a:srgbClr val="000000"/>
                </a:solidFill>
                <a:latin typeface="Arial"/>
                <a:ea typeface="Arial"/>
                <a:cs typeface="Arial"/>
                <a:sym typeface="Arial"/>
              </a:rPr>
              <a:t>St Kevin in Glendalough</a:t>
            </a:r>
          </a:p>
          <a:p>
            <a:pPr algn="l">
              <a:lnSpc>
                <a:spcPts val="3500"/>
              </a:lnSpc>
            </a:pPr>
            <a:r>
              <a:rPr lang="en-US" sz="2500">
                <a:solidFill>
                  <a:srgbClr val="000000"/>
                </a:solidFill>
                <a:latin typeface="Arial"/>
                <a:ea typeface="Arial"/>
                <a:cs typeface="Arial"/>
                <a:sym typeface="Arial"/>
              </a:rPr>
              <a:t>Monks are men who dedicate themselves to a religious order and to life in a monastery. The monks lived very strict, simple lives and spent their days praying and working. They prayed six to eight times every day. Farm work included ploughing, milking, harvesting and grinding corn. The monks were often self-sufficient – they produced all the food they needed.</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1" id="11"/>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4912443" y="0"/>
            <a:ext cx="8463114" cy="9756776"/>
          </a:xfrm>
          <a:custGeom>
            <a:avLst/>
            <a:gdLst/>
            <a:ahLst/>
            <a:cxnLst/>
            <a:rect r="r" b="b" t="t" l="l"/>
            <a:pathLst>
              <a:path h="9756776" w="8463114">
                <a:moveTo>
                  <a:pt x="0" y="0"/>
                </a:moveTo>
                <a:lnTo>
                  <a:pt x="8463114" y="0"/>
                </a:lnTo>
                <a:lnTo>
                  <a:pt x="8463114" y="9756776"/>
                </a:lnTo>
                <a:lnTo>
                  <a:pt x="0" y="9756776"/>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9" id="9"/>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5686424"/>
            <a:ext cx="6300095" cy="4038887"/>
          </a:xfrm>
          <a:custGeom>
            <a:avLst/>
            <a:gdLst/>
            <a:ahLst/>
            <a:cxnLst/>
            <a:rect r="r" b="b" t="t" l="l"/>
            <a:pathLst>
              <a:path h="4038887" w="6300095">
                <a:moveTo>
                  <a:pt x="0" y="0"/>
                </a:moveTo>
                <a:lnTo>
                  <a:pt x="6300095" y="0"/>
                </a:lnTo>
                <a:lnTo>
                  <a:pt x="6300095" y="4038887"/>
                </a:lnTo>
                <a:lnTo>
                  <a:pt x="0" y="4038887"/>
                </a:lnTo>
                <a:lnTo>
                  <a:pt x="0" y="0"/>
                </a:lnTo>
                <a:close/>
              </a:path>
            </a:pathLst>
          </a:custGeom>
          <a:blipFill>
            <a:blip r:embed="rId2"/>
            <a:stretch>
              <a:fillRect l="0" t="0" r="0" b="0"/>
            </a:stretch>
          </a:blipFill>
        </p:spPr>
      </p:sp>
      <p:sp>
        <p:nvSpPr>
          <p:cNvPr name="Freeform 7" id="7"/>
          <p:cNvSpPr/>
          <p:nvPr/>
        </p:nvSpPr>
        <p:spPr>
          <a:xfrm flipH="false" flipV="false" rot="0">
            <a:off x="10326411" y="5686424"/>
            <a:ext cx="6312244" cy="4038887"/>
          </a:xfrm>
          <a:custGeom>
            <a:avLst/>
            <a:gdLst/>
            <a:ahLst/>
            <a:cxnLst/>
            <a:rect r="r" b="b" t="t" l="l"/>
            <a:pathLst>
              <a:path h="4038887" w="6312244">
                <a:moveTo>
                  <a:pt x="0" y="0"/>
                </a:moveTo>
                <a:lnTo>
                  <a:pt x="6312244" y="0"/>
                </a:lnTo>
                <a:lnTo>
                  <a:pt x="6312244" y="4038887"/>
                </a:lnTo>
                <a:lnTo>
                  <a:pt x="0" y="4038887"/>
                </a:lnTo>
                <a:lnTo>
                  <a:pt x="0" y="0"/>
                </a:lnTo>
                <a:close/>
              </a:path>
            </a:pathLst>
          </a:custGeom>
          <a:blipFill>
            <a:blip r:embed="rId3"/>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Early Irish Monasteries</a:t>
            </a:r>
          </a:p>
        </p:txBody>
      </p:sp>
      <p:sp>
        <p:nvSpPr>
          <p:cNvPr name="TextBox 9" id="9"/>
          <p:cNvSpPr txBox="true"/>
          <p:nvPr/>
        </p:nvSpPr>
        <p:spPr>
          <a:xfrm rot="0">
            <a:off x="1028700" y="2139949"/>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Monasteries became centres of learning and were famous as the best in the world for the teaching of poetry, literature, arts and the Gospel. </a:t>
            </a:r>
            <a:r>
              <a:rPr lang="en-US" sz="2500">
                <a:solidFill>
                  <a:srgbClr val="000000"/>
                </a:solidFill>
                <a:latin typeface="Arial"/>
                <a:ea typeface="Arial"/>
                <a:cs typeface="Arial"/>
                <a:sym typeface="Arial"/>
              </a:rPr>
              <a:t>Ireland became known as ‘the Land of Saints and Scholars’, a saying that is still popular to this day. Large monasteries such as Clonard, Kells, Clonmacnoise, Glendalough and Clonfert were built along important routes and had regular contact with nearby towns. But small monasteries were also built in far more remote spots such as Sceilg Mhicíl in Co. Kerry.</a:t>
            </a:r>
          </a:p>
          <a:p>
            <a:pPr algn="l">
              <a:lnSpc>
                <a:spcPts val="3500"/>
              </a:lnSpc>
            </a:pPr>
            <a:r>
              <a:rPr lang="en-US" sz="2500">
                <a:solidFill>
                  <a:srgbClr val="000000"/>
                </a:solidFill>
                <a:latin typeface="Arial"/>
                <a:ea typeface="Arial"/>
                <a:cs typeface="Arial"/>
                <a:sym typeface="Arial"/>
              </a:rPr>
              <a:t>On Sceilg Mhicíl, about a dozen monks lived on a steep rocky island with a small stone church. A beehive hut was a small stone hut, shaped like a beehive, where a monk slept. To plant and grow food, soil had to be brought from the mainland. The extreme isolation meant that monks could better focus on God and work.</a:t>
            </a:r>
          </a:p>
        </p:txBody>
      </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Five: Early Christian Ireland</a:t>
            </a:r>
          </a:p>
        </p:txBody>
      </p:sp>
      <p:sp>
        <p:nvSpPr>
          <p:cNvPr name="TextBox 12" id="12"/>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DAFpq82Vk1E</dc:identifier>
  <dcterms:modified xsi:type="dcterms:W3CDTF">2011-08-01T06:04:30Z</dcterms:modified>
  <cp:revision>1</cp:revision>
  <dc:title>Ch. 5 - Early Christian Ireland</dc:title>
</cp:coreProperties>
</file>